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9"/>
  </p:notesMasterIdLst>
  <p:sldIdLst>
    <p:sldId id="299" r:id="rId2"/>
    <p:sldId id="322" r:id="rId3"/>
    <p:sldId id="302" r:id="rId4"/>
    <p:sldId id="319" r:id="rId5"/>
    <p:sldId id="306" r:id="rId6"/>
    <p:sldId id="305" r:id="rId7"/>
    <p:sldId id="320" r:id="rId8"/>
    <p:sldId id="321" r:id="rId9"/>
    <p:sldId id="324" r:id="rId10"/>
    <p:sldId id="308" r:id="rId11"/>
    <p:sldId id="309" r:id="rId12"/>
    <p:sldId id="310" r:id="rId13"/>
    <p:sldId id="317" r:id="rId14"/>
    <p:sldId id="311" r:id="rId15"/>
    <p:sldId id="312" r:id="rId16"/>
    <p:sldId id="313" r:id="rId17"/>
    <p:sldId id="31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231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5D316-3575-43FE-91F8-683534D59108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1CF73-D132-421F-BEC6-2EE2422F90A9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3908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63460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11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7700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12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946482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13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7150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14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1072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15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940906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16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7240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17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5583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47831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25522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81170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8157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41435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6962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0835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9039C-79E1-474F-88B9-EE6554C1128A}" type="slidenum">
              <a:rPr lang="es-AR" smtClean="0"/>
              <a:pPr/>
              <a:t>10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62148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974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676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867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5677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183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534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772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085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6206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962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23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5644B-34B3-4E27-9AC6-D20E87F86366}" type="datetimeFigureOut">
              <a:rPr lang="es-AR" smtClean="0"/>
              <a:t>22/9/2020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1E199-5049-4E06-A7E0-3B906F9B1F8E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3707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545285" y="227116"/>
            <a:ext cx="7764797" cy="199596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52400" dist="38100" dir="2700000" sx="101000" sy="101000" algn="tl" rotWithShape="0">
              <a:prstClr val="black">
                <a:alpha val="3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Models of local governments and their impact in public finance: the case of Argentina</a:t>
            </a:r>
            <a:r>
              <a:rPr lang="es-AR" sz="3200" b="1" dirty="0">
                <a:solidFill>
                  <a:schemeClr val="bg1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D189E35-FE8A-42E2-B39B-4869A0906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762191"/>
              </p:ext>
            </p:extLst>
          </p:nvPr>
        </p:nvGraphicFramePr>
        <p:xfrm>
          <a:off x="698500" y="2862791"/>
          <a:ext cx="8128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61034741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57767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sz="1800" dirty="0">
                          <a:solidFill>
                            <a:srgbClr val="002060"/>
                          </a:solidFill>
                          <a:latin typeface="Garamond" panose="02020404030301010803" pitchFamily="18" charset="0"/>
                        </a:rPr>
                        <a:t>Alberto Porto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>
                          <a:solidFill>
                            <a:srgbClr val="002060"/>
                          </a:solidFill>
                          <a:latin typeface="Garamond" panose="02020404030301010803" pitchFamily="18" charset="0"/>
                        </a:rPr>
                        <a:t>Jorge Puig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317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sz="1800" dirty="0">
                          <a:solidFill>
                            <a:srgbClr val="002060"/>
                          </a:solidFill>
                          <a:latin typeface="Garamond" panose="02020404030301010803" pitchFamily="18" charset="0"/>
                        </a:rPr>
                        <a:t>CEFIP-IIE-FCE-UNLP y 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dirty="0">
                          <a:solidFill>
                            <a:srgbClr val="002060"/>
                          </a:solidFill>
                          <a:latin typeface="Garamond" panose="02020404030301010803" pitchFamily="18" charset="0"/>
                        </a:rPr>
                        <a:t>CEFIP-IIE-FCE-UNLP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527188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121D6152-EC99-4531-A746-9A53C4BF92EC}"/>
              </a:ext>
            </a:extLst>
          </p:cNvPr>
          <p:cNvSpPr/>
          <p:nvPr/>
        </p:nvSpPr>
        <p:spPr>
          <a:xfrm>
            <a:off x="457033" y="5145052"/>
            <a:ext cx="83694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AR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es-AR" dirty="0">
                <a:solidFill>
                  <a:srgbClr val="002060"/>
                </a:solidFill>
                <a:latin typeface="Garamond" panose="02020404030301010803" pitchFamily="18" charset="0"/>
              </a:rPr>
              <a:t>53ª Jornadas Internacionales de Finanzas Públicas (JIFP)</a:t>
            </a:r>
          </a:p>
          <a:p>
            <a:r>
              <a:rPr lang="es-AR" dirty="0">
                <a:solidFill>
                  <a:srgbClr val="002060"/>
                </a:solidFill>
                <a:latin typeface="Garamond" panose="02020404030301010803" pitchFamily="18" charset="0"/>
              </a:rPr>
              <a:t>Facultad de Ciencias Económicas (FCE) de la Universidad Nacional de Córdoba (UNC) </a:t>
            </a:r>
          </a:p>
          <a:p>
            <a:r>
              <a:rPr lang="es-AR" dirty="0">
                <a:solidFill>
                  <a:srgbClr val="002060"/>
                </a:solidFill>
                <a:latin typeface="Garamond" panose="02020404030301010803" pitchFamily="18" charset="0"/>
              </a:rPr>
              <a:t>23 y 24 de septiembre de 2020</a:t>
            </a:r>
          </a:p>
        </p:txBody>
      </p:sp>
    </p:spTree>
    <p:extLst>
      <p:ext uri="{BB962C8B-B14F-4D97-AF65-F5344CB8AC3E}">
        <p14:creationId xmlns:p14="http://schemas.microsoft.com/office/powerpoint/2010/main" val="1809080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/>
          <p:nvPr/>
        </p:nvSpPr>
        <p:spPr>
          <a:xfrm>
            <a:off x="1" y="0"/>
            <a:ext cx="9144000" cy="89938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Efectos en la estructura de gastos y financiamiento. Metodología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17C8894-3F80-4CE2-9569-70D5676D7035}"/>
                  </a:ext>
                </a:extLst>
              </p:cNvPr>
              <p:cNvSpPr/>
              <p:nvPr/>
            </p:nvSpPr>
            <p:spPr>
              <a:xfrm>
                <a:off x="154112" y="1089008"/>
                <a:ext cx="8879719" cy="53594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Clr>
                    <a:schemeClr val="accent5">
                      <a:lumMod val="50000"/>
                    </a:schemeClr>
                  </a:buClr>
                  <a:buFont typeface="Wingdings" pitchFamily="2" charset="2"/>
                  <a:buChar char="v"/>
                </a:pPr>
                <a:r>
                  <a:rPr lang="es-A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Respuesta de los recursos propios</a:t>
                </a:r>
              </a:p>
              <a:p>
                <a:pPr marL="342900" indent="-342900" algn="just">
                  <a:buClr>
                    <a:schemeClr val="accent5">
                      <a:lumMod val="50000"/>
                    </a:schemeClr>
                  </a:buClr>
                  <a:buFont typeface="Wingdings" pitchFamily="2" charset="2"/>
                  <a:buChar char="v"/>
                </a:pPr>
                <a:endParaRPr lang="es-A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buClr>
                    <a:schemeClr val="accent5">
                      <a:lumMod val="50000"/>
                    </a:schemeClr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𝑅𝑃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AR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A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s-AR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sSub>
                            <m:sSubPr>
                              <m:ctrlPr>
                                <a:rPr lang="es-AR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𝑟𝑒𝑣</m:t>
                              </m:r>
                            </m:e>
                            <m:sub>
                              <m:r>
                                <a:rPr lang="es-A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AR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AR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s-A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buClr>
                    <a:schemeClr val="accent5">
                      <a:lumMod val="50000"/>
                    </a:schemeClr>
                  </a:buClr>
                </a:pPr>
                <a:endParaRPr lang="es-A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buClr>
                    <a:schemeClr val="accent5">
                      <a:lumMod val="50000"/>
                    </a:schemeClr>
                  </a:buClr>
                  <a:buFont typeface="Wingdings" pitchFamily="2" charset="2"/>
                  <a:buChar char="v"/>
                </a:pPr>
                <a:r>
                  <a:rPr lang="es-A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Respuesta del gasto</a:t>
                </a:r>
              </a:p>
              <a:p>
                <a:pPr marL="342900" indent="-342900" algn="just">
                  <a:buClr>
                    <a:schemeClr val="accent5">
                      <a:lumMod val="50000"/>
                    </a:schemeClr>
                  </a:buClr>
                  <a:buFont typeface="Wingdings" pitchFamily="2" charset="2"/>
                  <a:buChar char="v"/>
                </a:pPr>
                <a:endParaRPr lang="es-A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buClr>
                    <a:schemeClr val="accent5">
                      <a:lumMod val="50000"/>
                    </a:schemeClr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AR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s-AR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sSub>
                            <m:sSubPr>
                              <m:ctrlPr>
                                <a:rPr lang="es-A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𝑒𝑥𝑝</m:t>
                              </m:r>
                            </m:e>
                            <m:sub>
                              <m:r>
                                <a:rPr lang="es-AR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𝑇𝑅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AR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AR" sz="2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A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A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buClr>
                    <a:schemeClr val="accent5">
                      <a:lumMod val="50000"/>
                    </a:schemeClr>
                  </a:buClr>
                </a:pPr>
                <a:endParaRPr lang="es-A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buClr>
                    <a:schemeClr val="accent5">
                      <a:lumMod val="50000"/>
                    </a:schemeClr>
                  </a:buClr>
                </a:pPr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AR" sz="1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Donde los </a:t>
                </a:r>
                <a:r>
                  <a:rPr lang="es-AR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RP, G y TR </a:t>
                </a:r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para cada municipio i en el año t, se expresan en términos reales y per cápita.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son efectos comunes observados e inobservados.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  <m:sub>
                        <m:r>
                          <a:rPr lang="es-AR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i="1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 el término de error usual. Se controla por ingreso local (consumo de energía) y población</a:t>
                </a:r>
              </a:p>
              <a:p>
                <a:pPr algn="just">
                  <a:buClr>
                    <a:schemeClr val="accent5">
                      <a:lumMod val="50000"/>
                    </a:schemeClr>
                  </a:buClr>
                </a:pP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buClr>
                    <a:schemeClr val="accent5">
                      <a:lumMod val="50000"/>
                    </a:schemeClr>
                  </a:buClr>
                  <a:buFont typeface="Wingdings" panose="05000000000000000000" pitchFamily="2" charset="2"/>
                  <a:buChar char="v"/>
                </a:pPr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testea por dependencia en el </a:t>
                </a:r>
                <a:r>
                  <a:rPr lang="es-A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cross</a:t>
                </a:r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s-AR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section</a:t>
                </a:r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dado el N (135) y el T (1970-2014) de la muestra, estacionariedad de las series y homogeneidad de pendientes. </a:t>
                </a:r>
                <a:r>
                  <a:rPr lang="es-AR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remueven gastos de salud y las transferencias que lo financian para controlar potencial endogeneidad</a:t>
                </a: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buClr>
                    <a:schemeClr val="accent5">
                      <a:lumMod val="50000"/>
                    </a:schemeClr>
                  </a:buClr>
                </a:pPr>
                <a:endParaRPr lang="es-A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buClr>
                    <a:schemeClr val="accent5">
                      <a:lumMod val="50000"/>
                    </a:schemeClr>
                  </a:buClr>
                  <a:buFont typeface="Wingdings" panose="05000000000000000000" pitchFamily="2" charset="2"/>
                  <a:buChar char="v"/>
                </a:pPr>
                <a:r>
                  <a:rPr lang="es-A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 estimación se realiza vía efectos fijos, efectos aleatorios,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Common Correlated Effects Mean Group (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Pesaran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2006) y Augmented Mean Group (Eberhardt &amp; Bond, 2009)</a:t>
                </a:r>
                <a:endParaRPr lang="es-AR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17C8894-3F80-4CE2-9569-70D5676D70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12" y="1089008"/>
                <a:ext cx="8879719" cy="5359416"/>
              </a:xfrm>
              <a:prstGeom prst="rect">
                <a:avLst/>
              </a:prstGeom>
              <a:blipFill>
                <a:blip r:embed="rId3"/>
                <a:stretch>
                  <a:fillRect l="-549" t="-683" r="-618" b="-91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827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/>
          <p:nvPr/>
        </p:nvSpPr>
        <p:spPr>
          <a:xfrm>
            <a:off x="1" y="1"/>
            <a:ext cx="9144000" cy="65490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– Respuesta de Ingresos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5822E7A0-2AD4-422C-81D9-6B389E739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" y="720281"/>
            <a:ext cx="9088915" cy="108235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v"/>
              <a:tabLst/>
            </a:pPr>
            <a:r>
              <a:rPr lang="es-ES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coeficiente de TR es positivo, lo que indica que existe una complementariedad relación con los ingresos propios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50000"/>
                </a:schemeClr>
              </a:buClr>
              <a:buSzTx/>
              <a:buFontTx/>
              <a:buNone/>
              <a:tabLst/>
            </a:pPr>
            <a:endParaRPr lang="es-ES" alt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v"/>
              <a:tabLst/>
            </a:pPr>
            <a:r>
              <a:rPr lang="es-ES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cuestión de si las transferencias generan  pereza fiscal se responde negativamente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1CCCB0-6250-4A5E-A217-F1DFA6AEC0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85" y="2619429"/>
            <a:ext cx="9034249" cy="38545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93895A7-A169-4A28-959D-D271AEB5ECEB}"/>
              </a:ext>
            </a:extLst>
          </p:cNvPr>
          <p:cNvSpPr txBox="1"/>
          <p:nvPr/>
        </p:nvSpPr>
        <p:spPr>
          <a:xfrm>
            <a:off x="0" y="1990284"/>
            <a:ext cx="9088915" cy="610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16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Tabla 3: </a:t>
            </a:r>
            <a:r>
              <a:rPr lang="es-AR" sz="1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Relación entre recursos propios y transferencias provinciales. Estimación con datos de panel. Municipios de la Provincia de Buenos Aires. Datos de panel 1970-2014.</a:t>
            </a:r>
            <a:endParaRPr lang="es-A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507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/>
          <p:nvPr/>
        </p:nvSpPr>
        <p:spPr>
          <a:xfrm>
            <a:off x="1" y="1"/>
            <a:ext cx="9144000" cy="49427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– Respuesta de Gastos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90C19AD-09FD-4A6D-B1B9-A88DCC0E0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" y="997279"/>
            <a:ext cx="9088915" cy="5283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v"/>
              <a:tabLst/>
            </a:pPr>
            <a:r>
              <a:rPr lang="es-ES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coeficiente de TR es positivo, aunque mayor o menor que 1 dependiendo la especificación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50000"/>
                </a:schemeClr>
              </a:buClr>
              <a:buSzTx/>
              <a:buFontTx/>
              <a:buNone/>
              <a:tabLst/>
            </a:pPr>
            <a:endParaRPr lang="es-ES" alt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D77E08-F4FA-441B-8EDE-248052C2E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65" y="2654046"/>
            <a:ext cx="9004538" cy="38016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836B8AF-8867-461B-95AF-C943099CA520}"/>
              </a:ext>
            </a:extLst>
          </p:cNvPr>
          <p:cNvSpPr txBox="1"/>
          <p:nvPr/>
        </p:nvSpPr>
        <p:spPr>
          <a:xfrm>
            <a:off x="30479" y="2046933"/>
            <a:ext cx="90422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16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Tabla 4: </a:t>
            </a:r>
            <a:r>
              <a:rPr lang="es-AR" sz="1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Determinantes del gasto público municipal. Estimación con datos de panel. Municipios de la Provincia de Buenos Aires. Datos de panel 1970-2014.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2479261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/>
          <p:nvPr/>
        </p:nvSpPr>
        <p:spPr>
          <a:xfrm>
            <a:off x="1" y="1"/>
            <a:ext cx="9144000" cy="5817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– Respuesta del Balance Fiscal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90C19AD-09FD-4A6D-B1B9-A88DCC0E0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" y="576844"/>
            <a:ext cx="9088915" cy="16363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v"/>
              <a:tabLst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superávit (ahorro) aumenta en 0,17-0,19 pesos. Como el excedente se puede acumular para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50000"/>
                </a:schemeClr>
              </a:buClr>
              <a:buSzTx/>
              <a:buFontTx/>
              <a:buNone/>
              <a:tabLst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invertir en periodos futuros, puede considerarse como gasto futuro. Con esta interpretación, todas las TR y el aumento de los RP se gastarían en la provisión de bienes públicos</a:t>
            </a:r>
          </a:p>
          <a:p>
            <a:pPr marR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50000"/>
                </a:schemeClr>
              </a:buClr>
              <a:buSzTx/>
              <a:buFontTx/>
              <a:buNone/>
              <a:tabLst/>
            </a:pPr>
            <a:endParaRPr lang="es-AR" alt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5">
                  <a:lumMod val="50000"/>
                </a:schemeClr>
              </a:buClr>
              <a:buSzTx/>
              <a:buFont typeface="Wingdings" panose="05000000000000000000" pitchFamily="2" charset="2"/>
              <a:buChar char="v"/>
              <a:tabLst/>
            </a:pP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una versión del  “</a:t>
            </a:r>
            <a:r>
              <a:rPr lang="es-AR" altLang="es-A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flypaper</a:t>
            </a:r>
            <a:r>
              <a:rPr lang="es-AR" altLang="es-A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altLang="es-A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s-AR" alt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que es un desviación del modelo normativo de transferencias</a:t>
            </a:r>
            <a:endParaRPr lang="es-ES" altLang="es-AR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AEA408-15C5-402F-9304-F57B8AAB7E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87" y="2842471"/>
            <a:ext cx="9099308" cy="38416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DCE13D5-4D3F-4DBE-BF9C-0B4F37E95DA1}"/>
              </a:ext>
            </a:extLst>
          </p:cNvPr>
          <p:cNvSpPr txBox="1"/>
          <p:nvPr/>
        </p:nvSpPr>
        <p:spPr>
          <a:xfrm>
            <a:off x="30479" y="2265051"/>
            <a:ext cx="90422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16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Tabla 5: </a:t>
            </a:r>
            <a:r>
              <a:rPr lang="es-AR" sz="1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Determinantes del ahorro municipal. Estimación con datos de panel. Municipios de la Provincia de Buenos Aires. Datos de panel 1970-2014.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353266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/>
          <p:nvPr/>
        </p:nvSpPr>
        <p:spPr>
          <a:xfrm>
            <a:off x="1" y="0"/>
            <a:ext cx="9144000" cy="89938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Efecto de igualación fiscal de las transferencia y </a:t>
            </a:r>
            <a:r>
              <a:rPr lang="es-AR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reranking</a:t>
            </a:r>
            <a:endParaRPr lang="es-AR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7C8894-3F80-4CE2-9569-70D5676D7035}"/>
              </a:ext>
            </a:extLst>
          </p:cNvPr>
          <p:cNvSpPr/>
          <p:nvPr/>
        </p:nvSpPr>
        <p:spPr>
          <a:xfrm>
            <a:off x="79970" y="1089008"/>
            <a:ext cx="8989888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el estudio del efecto de igualación fiscal de las TR la pregunta es en qué medida las TR compensan las diferencias de capacidad fiscal propia (RP)</a:t>
            </a:r>
          </a:p>
          <a:p>
            <a:pPr marL="342900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el cálculo se comparan los coeficientes de Gini ponderados por población de los RP (</a:t>
            </a:r>
            <a:r>
              <a:rPr lang="es-A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con los recursos totales RP + TR (</a:t>
            </a:r>
            <a:r>
              <a:rPr lang="es-A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en base al ordenamiento correcto de las dos distribuciones (de menor a mayor valor)</a:t>
            </a:r>
          </a:p>
          <a:p>
            <a:pPr marL="342900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distribución de las TR puede provocar reordenamiento (reranking) de las municipalidades, o sea, que municipalidades que estaban entre las de menores RP per cápita pasen después de las transferencias a exhibir los valores más altos de RT (RP + TR) </a:t>
            </a:r>
          </a:p>
          <a:p>
            <a:pPr marL="342900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medir estos efectos se calcula el coeficiente de Reynolds-</a:t>
            </a:r>
            <a:r>
              <a:rPr lang="es-A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Smolensky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(1977)</a:t>
            </a:r>
            <a:endParaRPr lang="es-A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745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/>
          <p:nvPr/>
        </p:nvSpPr>
        <p:spPr>
          <a:xfrm>
            <a:off x="1" y="1"/>
            <a:ext cx="9144000" cy="49427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211766-19FF-417D-A78F-A13FC71743D8}"/>
              </a:ext>
            </a:extLst>
          </p:cNvPr>
          <p:cNvSpPr/>
          <p:nvPr/>
        </p:nvSpPr>
        <p:spPr>
          <a:xfrm>
            <a:off x="36576" y="527359"/>
            <a:ext cx="90451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spcAft>
                <a:spcPts val="800"/>
              </a:spcAft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Gini de la desigualdad de la capacidad tributaria propia (RP) disminuye cada año, con diferente intensidad, desde 1974. A su vez, se observa que hay reordenamiento entre las municipalidades que disminuye el potencial igualador de las TR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14C22A-BF29-42A0-962B-47B7378DD3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54" y="1831256"/>
            <a:ext cx="8669226" cy="484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0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1" y="714457"/>
            <a:ext cx="914399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Cambio institucional en el modelo municipal a lo largo del siglo XX</a:t>
            </a:r>
          </a:p>
          <a:p>
            <a:pPr marL="342900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provincia de Buenos Aires pero también en otras (ej. Santa Fe y Córdoba)</a:t>
            </a:r>
          </a:p>
          <a:p>
            <a:pPr marL="342900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Efectos del cambio en el modelo de financiamiento</a:t>
            </a:r>
          </a:p>
          <a:p>
            <a:pPr marL="342900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se encuentra pereza recaudatoria</a:t>
            </a:r>
          </a:p>
          <a:p>
            <a:pPr marL="800100" lvl="1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gasto responde ante variaciones en las TR</a:t>
            </a:r>
          </a:p>
          <a:p>
            <a:pPr marL="800100" lvl="1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 efectos de igualación fiscal entre las municipalidades. Provoca </a:t>
            </a:r>
            <a:r>
              <a:rPr lang="es-A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reranking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los municipios</a:t>
            </a:r>
          </a:p>
          <a:p>
            <a:pPr marL="800100" lvl="1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hay endeudamiento</a:t>
            </a:r>
          </a:p>
          <a:p>
            <a:pPr marL="800100" lvl="1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Necesidad de replanteo </a:t>
            </a:r>
          </a:p>
          <a:p>
            <a:pPr marL="342900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Surge del tipo de bienes provistos y su probable evolución futura</a:t>
            </a:r>
          </a:p>
          <a:p>
            <a:pPr marL="800100" lvl="1" indent="-342900" algn="just">
              <a:spcBef>
                <a:spcPts val="6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Surge de dar cumplimiento a la CN 1994 que consagra la Autonomía municipal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/>
          <p:nvPr/>
        </p:nvSpPr>
        <p:spPr>
          <a:xfrm>
            <a:off x="1" y="0"/>
            <a:ext cx="9144000" cy="73973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Comentarios Finales</a:t>
            </a:r>
          </a:p>
        </p:txBody>
      </p:sp>
    </p:spTree>
    <p:extLst>
      <p:ext uri="{BB962C8B-B14F-4D97-AF65-F5344CB8AC3E}">
        <p14:creationId xmlns:p14="http://schemas.microsoft.com/office/powerpoint/2010/main" val="158314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545285" y="227116"/>
            <a:ext cx="7764797" cy="1995968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152400" dist="38100" dir="2700000" sx="101000" sy="101000" algn="tl" rotWithShape="0">
              <a:prstClr val="black">
                <a:alpha val="3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Models of local governments and their impact in public finance: the case of Argentina</a:t>
            </a:r>
            <a:r>
              <a:rPr lang="es-AR" sz="3200" b="1" dirty="0">
                <a:solidFill>
                  <a:schemeClr val="bg1"/>
                </a:solidFill>
                <a:latin typeface="Times New Roman" pitchFamily="18" charset="0"/>
                <a:ea typeface="Cambria Math" panose="02040503050406030204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1D6152-EC99-4531-A746-9A53C4BF92EC}"/>
              </a:ext>
            </a:extLst>
          </p:cNvPr>
          <p:cNvSpPr/>
          <p:nvPr/>
        </p:nvSpPr>
        <p:spPr>
          <a:xfrm>
            <a:off x="457033" y="5145052"/>
            <a:ext cx="83694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AR" dirty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es-AR" dirty="0">
                <a:solidFill>
                  <a:srgbClr val="002060"/>
                </a:solidFill>
                <a:latin typeface="Garamond" panose="02020404030301010803" pitchFamily="18" charset="0"/>
              </a:rPr>
              <a:t>53ª Jornadas Internacionales de Finanzas Públicas (JIFP)</a:t>
            </a:r>
          </a:p>
          <a:p>
            <a:r>
              <a:rPr lang="es-AR" dirty="0">
                <a:solidFill>
                  <a:srgbClr val="002060"/>
                </a:solidFill>
                <a:latin typeface="Garamond" panose="02020404030301010803" pitchFamily="18" charset="0"/>
              </a:rPr>
              <a:t>Facultad de Ciencias Económicas (FCE) de la Universidad Nacional de Córdoba (UNC) </a:t>
            </a:r>
          </a:p>
          <a:p>
            <a:r>
              <a:rPr lang="es-AR" dirty="0">
                <a:solidFill>
                  <a:srgbClr val="002060"/>
                </a:solidFill>
                <a:latin typeface="Garamond" panose="02020404030301010803" pitchFamily="18" charset="0"/>
              </a:rPr>
              <a:t>23 y 24 de septiembre de 2020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76588DC-F641-4DC5-B923-E34FB679D7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520843"/>
              </p:ext>
            </p:extLst>
          </p:nvPr>
        </p:nvGraphicFramePr>
        <p:xfrm>
          <a:off x="698500" y="2862791"/>
          <a:ext cx="8128000" cy="180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61034741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57767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sz="1800" dirty="0">
                          <a:solidFill>
                            <a:srgbClr val="002060"/>
                          </a:solidFill>
                          <a:latin typeface="Garamond" panose="02020404030301010803" pitchFamily="18" charset="0"/>
                        </a:rPr>
                        <a:t>Alberto Porto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>
                          <a:solidFill>
                            <a:srgbClr val="002060"/>
                          </a:solidFill>
                          <a:latin typeface="Garamond" panose="02020404030301010803" pitchFamily="18" charset="0"/>
                        </a:rPr>
                        <a:t>Jorge Puig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317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sz="1800" dirty="0">
                          <a:solidFill>
                            <a:srgbClr val="002060"/>
                          </a:solidFill>
                          <a:latin typeface="Garamond" panose="02020404030301010803" pitchFamily="18" charset="0"/>
                        </a:rPr>
                        <a:t>CEFIP-IIE-FCE-UNLP y 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>
                          <a:solidFill>
                            <a:srgbClr val="002060"/>
                          </a:solidFill>
                          <a:latin typeface="Garamond" panose="02020404030301010803" pitchFamily="18" charset="0"/>
                        </a:rPr>
                        <a:t>CEFIP-IIE-FCE-UNLP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52718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endParaRPr lang="es-AR" sz="3200" b="1" dirty="0">
                        <a:solidFill>
                          <a:srgbClr val="002060"/>
                        </a:solidFill>
                        <a:latin typeface="Garamond" panose="02020404030301010803" pitchFamily="18" charset="0"/>
                      </a:endParaRPr>
                    </a:p>
                    <a:p>
                      <a:pPr algn="ctr"/>
                      <a:r>
                        <a:rPr lang="es-AR" sz="3200" b="1" dirty="0">
                          <a:solidFill>
                            <a:srgbClr val="002060"/>
                          </a:solidFill>
                          <a:latin typeface="Garamond" panose="02020404030301010803" pitchFamily="18" charset="0"/>
                        </a:rPr>
                        <a:t>Muchas Gracias!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800" dirty="0">
                        <a:solidFill>
                          <a:srgbClr val="002060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536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211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5361FF1-6522-4DF8-AFE6-97150E32E630}"/>
              </a:ext>
            </a:extLst>
          </p:cNvPr>
          <p:cNvSpPr txBox="1"/>
          <p:nvPr/>
        </p:nvSpPr>
        <p:spPr>
          <a:xfrm>
            <a:off x="0" y="890399"/>
            <a:ext cx="903224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50000"/>
                </a:schemeClr>
              </a:buClr>
              <a:buSzTx/>
              <a:buFont typeface="Wingdings" pitchFamily="2" charset="2"/>
              <a:buChar char="v"/>
              <a:tabLst/>
              <a:defRPr/>
            </a:pP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estudios sobre economía del sector público en Argentina generalmente se centraron y se centran actualmente en el gobierno nacional o provincial, con olvido o atención secundaria de los gobiernos municipales (Jones, Sanguinetti y </a:t>
            </a:r>
            <a:r>
              <a:rPr lang="es-A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Tomassi</a:t>
            </a: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2000; Porto y Sanguinetti, 2001; Porto, 2004; </a:t>
            </a:r>
            <a:r>
              <a:rPr lang="es-A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Porto, 2014; </a:t>
            </a:r>
            <a:r>
              <a:rPr lang="es-A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Vegh</a:t>
            </a: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s-A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Vuletin</a:t>
            </a: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2015)</a:t>
            </a:r>
          </a:p>
          <a:p>
            <a:pPr marL="342900" marR="0" lvl="0" indent="-34290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50000"/>
                </a:schemeClr>
              </a:buClr>
              <a:buSzTx/>
              <a:buFont typeface="Wingdings" pitchFamily="2" charset="2"/>
              <a:buChar char="v"/>
              <a:tabLst/>
              <a:defRPr/>
            </a:pPr>
            <a:endParaRPr lang="es-A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>
                  <a:lumMod val="50000"/>
                </a:schemeClr>
              </a:buClr>
              <a:buSzTx/>
              <a:buFont typeface="Wingdings" pitchFamily="2" charset="2"/>
              <a:buChar char="v"/>
              <a:tabLst/>
              <a:defRPr/>
            </a:pP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Pero el gasto municipal ha crecido en importancia a lo largo del tiempo y sus funciones han cambiado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EFC2028-269C-4059-8082-A2D4B0B95083}"/>
              </a:ext>
            </a:extLst>
          </p:cNvPr>
          <p:cNvSpPr/>
          <p:nvPr/>
        </p:nvSpPr>
        <p:spPr>
          <a:xfrm>
            <a:off x="1" y="0"/>
            <a:ext cx="9144000" cy="61644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Motivación I</a:t>
            </a:r>
          </a:p>
        </p:txBody>
      </p:sp>
    </p:spTree>
    <p:extLst>
      <p:ext uri="{BB962C8B-B14F-4D97-AF65-F5344CB8AC3E}">
        <p14:creationId xmlns:p14="http://schemas.microsoft.com/office/powerpoint/2010/main" val="253795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1" y="616449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participación relativa de las municipalidades en las finanzas públicas del país ha ido en aumento en las últimas décadas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/>
          <p:nvPr/>
        </p:nvSpPr>
        <p:spPr>
          <a:xfrm>
            <a:off x="1" y="0"/>
            <a:ext cx="9144000" cy="61644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Motivación II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59AA0E-D84E-4682-B4EA-3D0423D9B560}"/>
              </a:ext>
            </a:extLst>
          </p:cNvPr>
          <p:cNvSpPr txBox="1"/>
          <p:nvPr/>
        </p:nvSpPr>
        <p:spPr>
          <a:xfrm>
            <a:off x="416560" y="1434626"/>
            <a:ext cx="8564880" cy="674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Figura 1: </a:t>
            </a:r>
            <a:r>
              <a:rPr lang="es-AR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Gasto municipal en las finanzas públicas de la Argentina. Evolución 1980-2014. En porcentaje del total de gasto consolidado.</a:t>
            </a:r>
            <a:endParaRPr lang="es-A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A4E1D-533E-4EC6-AE6E-16FD764F6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8562" y="1971950"/>
            <a:ext cx="7200944" cy="432956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E4B1240-57D8-4B96-AEDA-B3815094FC3A}"/>
              </a:ext>
            </a:extLst>
          </p:cNvPr>
          <p:cNvSpPr txBox="1"/>
          <p:nvPr/>
        </p:nvSpPr>
        <p:spPr>
          <a:xfrm>
            <a:off x="-5080" y="6382797"/>
            <a:ext cx="9149080" cy="432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105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Fuente: </a:t>
            </a:r>
            <a:r>
              <a:rPr lang="es-AR" sz="105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elaboración propia en base a Subsecretaría de Programación Macroeconómica - Secretaría de Política Económica y Planificación del Desarrollo en base a Secretaría de Hacienda, Cuentas de Inversión y presupuestos.</a:t>
            </a:r>
            <a:endParaRPr lang="es-A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199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1" y="61644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composición de los bienes provistos por lo municipios se ha modificado también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3"/>
          <p:cNvSpPr/>
          <p:nvPr/>
        </p:nvSpPr>
        <p:spPr>
          <a:xfrm>
            <a:off x="1" y="0"/>
            <a:ext cx="9144000" cy="61644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Motivación III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343C1F-4CBD-43BD-96BE-FE18D7A757EC}"/>
              </a:ext>
            </a:extLst>
          </p:cNvPr>
          <p:cNvSpPr txBox="1"/>
          <p:nvPr/>
        </p:nvSpPr>
        <p:spPr>
          <a:xfrm>
            <a:off x="152400" y="1211106"/>
            <a:ext cx="8829040" cy="674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Figura 2: </a:t>
            </a:r>
            <a:r>
              <a:rPr lang="es-AR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Gasto municipal en las finanzas públicas de la Argentina. Evolución 1980-2014. En porcentaje del total de gasto municipal.</a:t>
            </a:r>
            <a:endParaRPr lang="es-A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2B3C5A-19BD-499C-A7A6-3D7F6F9CA693}"/>
              </a:ext>
            </a:extLst>
          </p:cNvPr>
          <p:cNvSpPr txBox="1"/>
          <p:nvPr/>
        </p:nvSpPr>
        <p:spPr>
          <a:xfrm>
            <a:off x="-5080" y="6382797"/>
            <a:ext cx="9149080" cy="432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105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Fuente: </a:t>
            </a:r>
            <a:r>
              <a:rPr lang="es-AR" sz="105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elaboración propia en base a Subsecretaría de Programación Macroeconómica - Secretaría de Política Económica y Planificación del Desarrollo en base a Secretaría de Hacienda, Cuentas de Inversión y presupuestos.</a:t>
            </a:r>
            <a:endParaRPr lang="es-A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217A50-61E7-4771-A839-372995EAC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058" y="1924157"/>
            <a:ext cx="7225053" cy="4376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715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1" y="714457"/>
            <a:ext cx="91439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 trabajo se ocupa en particular de las municipalidades de la provincia de Buenos Aires. Dos motivos principales que hacen atractivo su estudio: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sector municipal tuvo un cambio institucional de importancia a lo largo del siglo XX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Ley Orgánica Municipal (LOM) de Buenos Aires, sancionada en 1958, establecía una visión restringida de las funciones municipales y su rol estuvo centrado en la provisión de servicios urbanos o </a:t>
            </a:r>
            <a:r>
              <a:rPr lang="es-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bienes divisibles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(que son aquellos que pueden financiarse con precios y tasas )</a:t>
            </a:r>
          </a:p>
          <a:p>
            <a:pPr marL="800100" lvl="1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1978 la LOM fue modificada y amplió el abanico de prestaciones a una variedad de actividades económicas y sociales induciendo a los municipios a proveer mayoritariamente </a:t>
            </a:r>
            <a:r>
              <a:rPr lang="es-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bienes indivisibles 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(ej. salud y servicios sociales) </a:t>
            </a:r>
          </a:p>
        </p:txBody>
      </p:sp>
      <p:sp>
        <p:nvSpPr>
          <p:cNvPr id="16" name="Rectangle 3"/>
          <p:cNvSpPr/>
          <p:nvPr/>
        </p:nvSpPr>
        <p:spPr>
          <a:xfrm>
            <a:off x="1" y="0"/>
            <a:ext cx="9144000" cy="73973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Aplicación I</a:t>
            </a:r>
          </a:p>
        </p:txBody>
      </p:sp>
    </p:spTree>
    <p:extLst>
      <p:ext uri="{BB962C8B-B14F-4D97-AF65-F5344CB8AC3E}">
        <p14:creationId xmlns:p14="http://schemas.microsoft.com/office/powerpoint/2010/main" val="13381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1" y="704183"/>
            <a:ext cx="9143999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chemeClr val="accent5">
                  <a:lumMod val="50000"/>
                </a:schemeClr>
              </a:buClr>
              <a:buFont typeface="+mj-lt"/>
              <a:buAutoNum type="arabicPeriod" startAt="2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ser de gran importancia cuantitativa (aprox. 39% de la población y el 32% del PIB nacional.)  y  exhibir características particulares (gran heterogeneidad entre sus municipios)</a:t>
            </a:r>
          </a:p>
          <a:p>
            <a:pPr marL="457200" indent="-457200" algn="just">
              <a:buClr>
                <a:schemeClr val="accent5">
                  <a:lumMod val="50000"/>
                </a:schemeClr>
              </a:buClr>
              <a:buFont typeface="+mj-lt"/>
              <a:buAutoNum type="arabicPeriod" startAt="2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Gasto municipal igual al provincial de Córdoba y mayor que el provincial de Mendoza y Santa Fe</a:t>
            </a:r>
          </a:p>
          <a:p>
            <a:pPr marL="800100" lvl="1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población de varias municipalidades de Buenos Aires es mayor que la de la mayoría de las provincias</a:t>
            </a:r>
          </a:p>
          <a:p>
            <a:pPr marL="800100" lvl="1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Patagones tiene una superficie de 13.600 km2 y Vicente López solo 39 km2</a:t>
            </a:r>
          </a:p>
          <a:p>
            <a:pPr marL="800100" lvl="1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densidad poblacional varía entre 9.166 habitantes por km2 en Lanús y 1.1 habitantes por km2 en Pila </a:t>
            </a:r>
          </a:p>
          <a:p>
            <a:pPr marL="800100" lvl="1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17% de la población de Florencio Varela tenía necesidades básicas insatisfechas en 2010, mientras que en Puan solo el 1%</a:t>
            </a:r>
          </a:p>
          <a:p>
            <a:pPr marL="800100" lvl="1" indent="-342900" algn="just">
              <a:spcBef>
                <a:spcPts val="1200"/>
              </a:spcBef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 número de municipios están especializado en actividades agropecuarias, pero existen distritos mineros (Olavarría), turísticos (Municipio de la Costa), industriales (Campana, Ensenada) y de servicios (La Plata)</a:t>
            </a:r>
          </a:p>
        </p:txBody>
      </p:sp>
      <p:sp>
        <p:nvSpPr>
          <p:cNvPr id="16" name="Rectangle 3"/>
          <p:cNvSpPr/>
          <p:nvPr/>
        </p:nvSpPr>
        <p:spPr>
          <a:xfrm>
            <a:off x="1" y="1"/>
            <a:ext cx="9144000" cy="67809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Aplicación II</a:t>
            </a:r>
          </a:p>
        </p:txBody>
      </p:sp>
    </p:spTree>
    <p:extLst>
      <p:ext uri="{BB962C8B-B14F-4D97-AF65-F5344CB8AC3E}">
        <p14:creationId xmlns:p14="http://schemas.microsoft.com/office/powerpoint/2010/main" val="234917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1" y="61644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Efectos del cambio de modelo por el lado del gasto</a:t>
            </a:r>
          </a:p>
        </p:txBody>
      </p:sp>
      <p:sp>
        <p:nvSpPr>
          <p:cNvPr id="16" name="Rectangle 3"/>
          <p:cNvSpPr/>
          <p:nvPr/>
        </p:nvSpPr>
        <p:spPr>
          <a:xfrm>
            <a:off x="1" y="0"/>
            <a:ext cx="9144000" cy="61644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Hechos Estilizados 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343C1F-4CBD-43BD-96BE-FE18D7A757EC}"/>
              </a:ext>
            </a:extLst>
          </p:cNvPr>
          <p:cNvSpPr txBox="1"/>
          <p:nvPr/>
        </p:nvSpPr>
        <p:spPr>
          <a:xfrm>
            <a:off x="152400" y="1211106"/>
            <a:ext cx="8829040" cy="675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Tabla 1: </a:t>
            </a:r>
            <a:r>
              <a:rPr lang="es-AR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Estructura del gasto municipal. Evolución 1980-2014. Bienes divisibles e indivisibles. En porcentaje del gasto total.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2B3C5A-19BD-499C-A7A6-3D7F6F9CA693}"/>
              </a:ext>
            </a:extLst>
          </p:cNvPr>
          <p:cNvSpPr txBox="1"/>
          <p:nvPr/>
        </p:nvSpPr>
        <p:spPr>
          <a:xfrm>
            <a:off x="-5080" y="6189757"/>
            <a:ext cx="9149080" cy="605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105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Fuente: </a:t>
            </a:r>
            <a:r>
              <a:rPr lang="es-AR" sz="105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elaboración propia en base a Ministerio de Economía de la Provincia de Buenos Aires. </a:t>
            </a:r>
            <a:r>
              <a:rPr lang="es-AR" sz="105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Nota: </a:t>
            </a:r>
            <a:r>
              <a:rPr lang="es-AR" sz="105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clasificación funcional cuenta con datos desde 1980. Bienes divisibles comprende Servicios Urbanos (Alumbrado, Barrido, Limpieza, Recolección de residuos e Infraestructura vial); Bienes indivisibles comprende Administración general, Concejo Deliberante, Bienestar social, seguridad y desarrollo local. </a:t>
            </a:r>
            <a:endParaRPr lang="es-A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51411F-B1EA-4F1F-A0BE-E8A2161FBD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649" y="1974157"/>
            <a:ext cx="7511849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91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-1" y="61644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Efectos del cambio de modelo por el lado de los recursos</a:t>
            </a:r>
          </a:p>
        </p:txBody>
      </p:sp>
      <p:sp>
        <p:nvSpPr>
          <p:cNvPr id="16" name="Rectangle 3"/>
          <p:cNvSpPr/>
          <p:nvPr/>
        </p:nvSpPr>
        <p:spPr>
          <a:xfrm>
            <a:off x="1" y="0"/>
            <a:ext cx="9144000" cy="61644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Hechos Estilizados II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343C1F-4CBD-43BD-96BE-FE18D7A757EC}"/>
              </a:ext>
            </a:extLst>
          </p:cNvPr>
          <p:cNvSpPr txBox="1"/>
          <p:nvPr/>
        </p:nvSpPr>
        <p:spPr>
          <a:xfrm>
            <a:off x="76200" y="1453511"/>
            <a:ext cx="8829040" cy="379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Tabla 2: </a:t>
            </a:r>
            <a:r>
              <a:rPr lang="es-AR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Estructura de los recursos municipales. Evolución 1980-2014. En porcentaje del total.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2B3C5A-19BD-499C-A7A6-3D7F6F9CA693}"/>
              </a:ext>
            </a:extLst>
          </p:cNvPr>
          <p:cNvSpPr txBox="1"/>
          <p:nvPr/>
        </p:nvSpPr>
        <p:spPr>
          <a:xfrm>
            <a:off x="0" y="5646894"/>
            <a:ext cx="9149080" cy="432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105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Fuente: </a:t>
            </a:r>
            <a:r>
              <a:rPr lang="es-AR" sz="105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elaboración propia en base a Ministerio de Economía de la Provincia de Buenos Aires. </a:t>
            </a:r>
            <a:r>
              <a:rPr lang="es-AR" sz="105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Nota: </a:t>
            </a:r>
            <a:r>
              <a:rPr lang="es-AR" sz="105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porcentaje de RP y TR es sobre el total de los recursos municipales (propios y de otra jurisdicción) mientras que el de TISH y ABL es sobre el total de los recursos propios. </a:t>
            </a:r>
            <a:endParaRPr lang="es-A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E147615-AFCE-4419-B314-207EF00A2F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996374"/>
            <a:ext cx="8981440" cy="365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71450" y="1085851"/>
            <a:ext cx="8839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objetivo de este trabajo es estudiar este “</a:t>
            </a:r>
            <a:r>
              <a:rPr lang="es-A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es-A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s-A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largely</a:t>
            </a:r>
            <a:r>
              <a:rPr lang="es-A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unknown</a:t>
            </a:r>
            <a:r>
              <a:rPr lang="es-A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es-A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s-A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local </a:t>
            </a:r>
            <a:r>
              <a:rPr lang="es-A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es-A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finance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(Bird, 2012) aplicado a Buenos Aires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Dado el cambio de modelo, que modificó la estructura de gastos y de recursos de los municipios, las preguntas que se estudian son: 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¿Cómo responden los recursos propios al aumento de transferencias?  ¿Hay pereza tributaria en las municipalidades? (respuesta esperada por los incentivos creados por las transferencias) </a:t>
            </a:r>
          </a:p>
          <a:p>
            <a:pPr marL="800100" lvl="1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¿Influyen las transferencias en la respuesta de los gastos?</a:t>
            </a:r>
          </a:p>
          <a:p>
            <a:pPr marL="800100" lvl="1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v"/>
            </a:pP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¿Qué implicancias tienen los cambios anteriores para la equidad territorial (intermunicipal)? </a:t>
            </a:r>
          </a:p>
        </p:txBody>
      </p:sp>
      <p:sp>
        <p:nvSpPr>
          <p:cNvPr id="16" name="Rectangle 3"/>
          <p:cNvSpPr/>
          <p:nvPr/>
        </p:nvSpPr>
        <p:spPr>
          <a:xfrm>
            <a:off x="1" y="0"/>
            <a:ext cx="9144000" cy="66781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AR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128217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</TotalTime>
  <Words>1635</Words>
  <Application>Microsoft Office PowerPoint</Application>
  <PresentationFormat>On-screen Show (4:3)</PresentationFormat>
  <Paragraphs>138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Garamond</vt:lpstr>
      <vt:lpstr>Times New Roman</vt:lpstr>
      <vt:lpstr>Wingdings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32714283</dc:creator>
  <cp:lastModifiedBy>Jorge Puig</cp:lastModifiedBy>
  <cp:revision>40</cp:revision>
  <dcterms:created xsi:type="dcterms:W3CDTF">2019-11-13T17:56:08Z</dcterms:created>
  <dcterms:modified xsi:type="dcterms:W3CDTF">2020-09-23T03:29:28Z</dcterms:modified>
</cp:coreProperties>
</file>