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0" r:id="rId4"/>
    <p:sldId id="293" r:id="rId5"/>
    <p:sldId id="260" r:id="rId6"/>
    <p:sldId id="294" r:id="rId7"/>
    <p:sldId id="261" r:id="rId8"/>
    <p:sldId id="263" r:id="rId9"/>
    <p:sldId id="269" r:id="rId10"/>
    <p:sldId id="270" r:id="rId11"/>
    <p:sldId id="274" r:id="rId12"/>
    <p:sldId id="288" r:id="rId13"/>
    <p:sldId id="279" r:id="rId14"/>
    <p:sldId id="280" r:id="rId15"/>
    <p:sldId id="278" r:id="rId16"/>
    <p:sldId id="28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&#237;a%20Romero\Desktop\TRABAJOS%20U\Observatorio%20Empresarial%20-%20UDA\cuadros%20politica%20fisc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ONSTRUCCI&#211;N%20base%20de%20datos%20modelo%20sostenibilidad%20fiscal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&#237;a%20Romero\Desktop\TRABAJOS%20U\Observatorio%20Empresarial%20-%20UDA\cuadros%20politica%20fisc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Lenovo\Desktop\Tesis\Base%20Indicadores%20Financiero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Lenovo\Desktop\Tesis\Base%20Indicadores%20Financiero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uario\Downloads\CONSTRUCCI&#211;N%20base%20de%20datos%20modelo%20sostenibilidad%20fiscal%20(2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Hoja3!$C$7</c:f>
              <c:strCache>
                <c:ptCount val="1"/>
                <c:pt idx="0">
                  <c:v>Porcentaje de Transferencias y Donaciones de los Ingresos Totales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Hoja3!$B$8:$B$19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Hoja3!$C$8:$C$19</c:f>
              <c:numCache>
                <c:formatCode>0%</c:formatCode>
                <c:ptCount val="12"/>
                <c:pt idx="0">
                  <c:v>0.97</c:v>
                </c:pt>
                <c:pt idx="1">
                  <c:v>0.91</c:v>
                </c:pt>
                <c:pt idx="2">
                  <c:v>0.87</c:v>
                </c:pt>
                <c:pt idx="3">
                  <c:v>0.89</c:v>
                </c:pt>
                <c:pt idx="4">
                  <c:v>0.93</c:v>
                </c:pt>
                <c:pt idx="5">
                  <c:v>0.92</c:v>
                </c:pt>
                <c:pt idx="6">
                  <c:v>0.91</c:v>
                </c:pt>
                <c:pt idx="7">
                  <c:v>0.9</c:v>
                </c:pt>
                <c:pt idx="8">
                  <c:v>0.87</c:v>
                </c:pt>
                <c:pt idx="9">
                  <c:v>0.86</c:v>
                </c:pt>
                <c:pt idx="10">
                  <c:v>0.87</c:v>
                </c:pt>
                <c:pt idx="11">
                  <c:v>0.73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7063936"/>
        <c:axId val="257066288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Hoja3!$B$7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Hoja3!$B$8:$B$19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Hoja3!$B$8:$B$19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5706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7066288"/>
        <c:crosses val="autoZero"/>
        <c:auto val="1"/>
        <c:lblAlgn val="ctr"/>
        <c:lblOffset val="100"/>
        <c:noMultiLvlLbl val="0"/>
      </c:catAx>
      <c:valAx>
        <c:axId val="25706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Transferecnias y Donaciones como porcentaje de los Ingresos Totales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70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'[CONSTRUCCIÓN base de datos modelo sostenibilidad fiscal (2).xlsx]Hoja1'!$K$2</c:f>
              <c:strCache>
                <c:ptCount val="1"/>
                <c:pt idx="0">
                  <c:v>Corrientes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'[CONSTRUCCIÓN base de datos modelo sostenibilidad fiscal (2).xlsx]Hoja1'!$A$3:$A$14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'[CONSTRUCCIÓN base de datos modelo sostenibilidad fiscal (2).xlsx]Hoja1'!$K$3:$K$14</c:f>
              <c:numCache>
                <c:formatCode>#,##0.00</c:formatCode>
                <c:ptCount val="12"/>
                <c:pt idx="0">
                  <c:v>3222991.6300000004</c:v>
                </c:pt>
                <c:pt idx="1">
                  <c:v>5611933.5300000003</c:v>
                </c:pt>
                <c:pt idx="2">
                  <c:v>5854468.3500000006</c:v>
                </c:pt>
                <c:pt idx="3">
                  <c:v>7467113.4199999999</c:v>
                </c:pt>
                <c:pt idx="4">
                  <c:v>9188262</c:v>
                </c:pt>
                <c:pt idx="5">
                  <c:v>9943875.8000000007</c:v>
                </c:pt>
                <c:pt idx="6">
                  <c:v>11136500.26</c:v>
                </c:pt>
                <c:pt idx="7">
                  <c:v>12271604.25</c:v>
                </c:pt>
                <c:pt idx="8">
                  <c:v>12754222.91</c:v>
                </c:pt>
                <c:pt idx="9">
                  <c:v>14771542.350000001</c:v>
                </c:pt>
                <c:pt idx="10">
                  <c:v>13877502.67</c:v>
                </c:pt>
                <c:pt idx="11">
                  <c:v>16257810.4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2E-4EE9-8C5B-CEF317288626}"/>
            </c:ext>
          </c:extLst>
        </c:ser>
        <c:ser>
          <c:idx val="1"/>
          <c:order val="1"/>
          <c:tx>
            <c:strRef>
              <c:f>'[CONSTRUCCIÓN base de datos modelo sostenibilidad fiscal (2).xlsx]Hoja1'!$L$2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'[CONSTRUCCIÓN base de datos modelo sostenibilidad fiscal (2).xlsx]Hoja1'!$A$3:$A$14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'[CONSTRUCCIÓN base de datos modelo sostenibilidad fiscal (2).xlsx]Hoja1'!$L$3:$L$14</c:f>
              <c:numCache>
                <c:formatCode>#,##0.00</c:formatCode>
                <c:ptCount val="12"/>
                <c:pt idx="0">
                  <c:v>19450072.379999999</c:v>
                </c:pt>
                <c:pt idx="1">
                  <c:v>27863341.469999999</c:v>
                </c:pt>
                <c:pt idx="2">
                  <c:v>17140477.25</c:v>
                </c:pt>
                <c:pt idx="3">
                  <c:v>25123225.380000003</c:v>
                </c:pt>
                <c:pt idx="4">
                  <c:v>24564162.440000001</c:v>
                </c:pt>
                <c:pt idx="5">
                  <c:v>26215181.390000001</c:v>
                </c:pt>
                <c:pt idx="6">
                  <c:v>27549907.059999999</c:v>
                </c:pt>
                <c:pt idx="7">
                  <c:v>30224481.309999999</c:v>
                </c:pt>
                <c:pt idx="8">
                  <c:v>23661503.41</c:v>
                </c:pt>
                <c:pt idx="9">
                  <c:v>31421655.510000002</c:v>
                </c:pt>
                <c:pt idx="10">
                  <c:v>33944287.579999998</c:v>
                </c:pt>
                <c:pt idx="11">
                  <c:v>44026616.740000002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2E-4EE9-8C5B-CEF317288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7065112"/>
        <c:axId val="257065504"/>
      </c:barChart>
      <c:catAx>
        <c:axId val="257065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7065504"/>
        <c:crosses val="autoZero"/>
        <c:auto val="1"/>
        <c:lblAlgn val="ctr"/>
        <c:lblOffset val="100"/>
        <c:noMultiLvlLbl val="0"/>
      </c:catAx>
      <c:valAx>
        <c:axId val="2570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Dólares de Ingresos Corrientes y de Capital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7065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Hoja1!$A$8</c:f>
              <c:strCache>
                <c:ptCount val="1"/>
                <c:pt idx="0">
                  <c:v>Transferencias y donaciones corrientes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Hoja1!$B$3:$M$3</c:f>
              <c:strCache>
                <c:ptCount val="12"/>
                <c:pt idx="0">
                  <c:v> 2007</c:v>
                </c:pt>
                <c:pt idx="1">
                  <c:v>2008</c:v>
                </c:pt>
                <c:pt idx="2">
                  <c:v> 2009</c:v>
                </c:pt>
                <c:pt idx="3">
                  <c:v>2010</c:v>
                </c:pt>
                <c:pt idx="4">
                  <c:v>2011 </c:v>
                </c:pt>
                <c:pt idx="5">
                  <c:v> 2012</c:v>
                </c:pt>
                <c:pt idx="6">
                  <c:v> 2013</c:v>
                </c:pt>
                <c:pt idx="7">
                  <c:v>2014 </c:v>
                </c:pt>
                <c:pt idx="8">
                  <c:v>2015 </c:v>
                </c:pt>
                <c:pt idx="9">
                  <c:v>2016 </c:v>
                </c:pt>
                <c:pt idx="10">
                  <c:v>2017 </c:v>
                </c:pt>
                <c:pt idx="11">
                  <c:v>2018 </c:v>
                </c:pt>
              </c:strCache>
            </c:strRef>
          </c:cat>
          <c:val>
            <c:numRef>
              <c:f>Hoja1!$B$8:$M$8</c:f>
              <c:numCache>
                <c:formatCode>0%</c:formatCode>
                <c:ptCount val="12"/>
                <c:pt idx="0">
                  <c:v>0.113</c:v>
                </c:pt>
                <c:pt idx="1">
                  <c:v>7.4999999999999997E-2</c:v>
                </c:pt>
                <c:pt idx="2">
                  <c:v>0.121</c:v>
                </c:pt>
                <c:pt idx="3">
                  <c:v>0.122</c:v>
                </c:pt>
                <c:pt idx="4">
                  <c:v>0.215</c:v>
                </c:pt>
                <c:pt idx="5">
                  <c:v>0.19900000000000001</c:v>
                </c:pt>
                <c:pt idx="6">
                  <c:v>0.20300000000000001</c:v>
                </c:pt>
                <c:pt idx="7">
                  <c:v>0.19900000000000001</c:v>
                </c:pt>
                <c:pt idx="8">
                  <c:v>0.217</c:v>
                </c:pt>
                <c:pt idx="9">
                  <c:v>0.182</c:v>
                </c:pt>
                <c:pt idx="10">
                  <c:v>0.16400000000000001</c:v>
                </c:pt>
                <c:pt idx="11">
                  <c:v>0.16200000000000001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06968"/>
        <c:axId val="258505792"/>
      </c:lineChart>
      <c:catAx>
        <c:axId val="258506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5792"/>
        <c:crosses val="autoZero"/>
        <c:auto val="1"/>
        <c:lblAlgn val="ctr"/>
        <c:lblOffset val="100"/>
        <c:noMultiLvlLbl val="0"/>
      </c:catAx>
      <c:valAx>
        <c:axId val="2585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 b="1"/>
                  <a:t>T</a:t>
                </a:r>
                <a:r>
                  <a:rPr lang="es-419" b="1"/>
                  <a:t>ransferencias y Donaciones Corrientes como porcentaje del Ingreso Total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Hoja4!$C$3</c:f>
              <c:strCache>
                <c:ptCount val="1"/>
                <c:pt idx="0">
                  <c:v>Setrie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Hoja4!$B$4:$B$15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Hoja4!$C$4:$C$15</c:f>
              <c:numCache>
                <c:formatCode>0%</c:formatCode>
                <c:ptCount val="12"/>
                <c:pt idx="0">
                  <c:v>0.86</c:v>
                </c:pt>
                <c:pt idx="1">
                  <c:v>0.83</c:v>
                </c:pt>
                <c:pt idx="2">
                  <c:v>0.75</c:v>
                </c:pt>
                <c:pt idx="3">
                  <c:v>0.77</c:v>
                </c:pt>
                <c:pt idx="4">
                  <c:v>0.72</c:v>
                </c:pt>
                <c:pt idx="5">
                  <c:v>0.73</c:v>
                </c:pt>
                <c:pt idx="6">
                  <c:v>0.71</c:v>
                </c:pt>
                <c:pt idx="7">
                  <c:v>0.7</c:v>
                </c:pt>
                <c:pt idx="8">
                  <c:v>0.65</c:v>
                </c:pt>
                <c:pt idx="9">
                  <c:v>0.68</c:v>
                </c:pt>
                <c:pt idx="10">
                  <c:v>0.71</c:v>
                </c:pt>
                <c:pt idx="11">
                  <c:v>0.56000000000000005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8508144"/>
        <c:axId val="2585097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Hoja4!$B$3</c15:sqref>
                        </c15:formulaRef>
                      </c:ext>
                    </c:extLst>
                    <c:strCache>
                      <c:ptCount val="1"/>
                      <c:pt idx="0">
                        <c:v>Año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Hoja4!$B$4:$B$15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Hoja4!$B$4:$B$15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58508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9712"/>
        <c:crosses val="autoZero"/>
        <c:auto val="1"/>
        <c:lblAlgn val="ctr"/>
        <c:lblOffset val="100"/>
        <c:noMultiLvlLbl val="0"/>
      </c:catAx>
      <c:valAx>
        <c:axId val="25850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Transferencias y Donaciones de Capital como porcentaje del Ingreso Total 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Tasas y contribuciones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Hoja1!$B$3:$M$3</c:f>
              <c:strCache>
                <c:ptCount val="12"/>
                <c:pt idx="0">
                  <c:v> 2007</c:v>
                </c:pt>
                <c:pt idx="1">
                  <c:v>2008</c:v>
                </c:pt>
                <c:pt idx="2">
                  <c:v> 2009</c:v>
                </c:pt>
                <c:pt idx="3">
                  <c:v>2010</c:v>
                </c:pt>
                <c:pt idx="4">
                  <c:v>2011 </c:v>
                </c:pt>
                <c:pt idx="5">
                  <c:v> 2012</c:v>
                </c:pt>
                <c:pt idx="6">
                  <c:v> 2013</c:v>
                </c:pt>
                <c:pt idx="7">
                  <c:v>2014 </c:v>
                </c:pt>
                <c:pt idx="8">
                  <c:v>2015 </c:v>
                </c:pt>
                <c:pt idx="9">
                  <c:v>2016 </c:v>
                </c:pt>
                <c:pt idx="10">
                  <c:v>2017 </c:v>
                </c:pt>
                <c:pt idx="11">
                  <c:v>2018 </c:v>
                </c:pt>
              </c:strCache>
            </c:strRef>
          </c:cat>
          <c:val>
            <c:numRef>
              <c:f>Hoja1!$B$5:$M$5</c:f>
              <c:numCache>
                <c:formatCode>0%</c:formatCode>
                <c:ptCount val="12"/>
                <c:pt idx="0">
                  <c:v>0.01</c:v>
                </c:pt>
                <c:pt idx="1">
                  <c:v>2.5999999999999999E-2</c:v>
                </c:pt>
                <c:pt idx="2">
                  <c:v>5.3999999999999999E-2</c:v>
                </c:pt>
                <c:pt idx="3">
                  <c:v>4.7E-2</c:v>
                </c:pt>
                <c:pt idx="4">
                  <c:v>4.5999999999999999E-2</c:v>
                </c:pt>
                <c:pt idx="5">
                  <c:v>7.2999999999999995E-2</c:v>
                </c:pt>
                <c:pt idx="6">
                  <c:v>7.9000000000000001E-2</c:v>
                </c:pt>
                <c:pt idx="7">
                  <c:v>7.8E-2</c:v>
                </c:pt>
                <c:pt idx="8">
                  <c:v>0.13</c:v>
                </c:pt>
                <c:pt idx="9">
                  <c:v>0.108</c:v>
                </c:pt>
                <c:pt idx="10">
                  <c:v>9.8000000000000004E-2</c:v>
                </c:pt>
                <c:pt idx="11">
                  <c:v>8.7999999999999995E-2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05008"/>
        <c:axId val="258506184"/>
      </c:lineChart>
      <c:catAx>
        <c:axId val="25850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6184"/>
        <c:crosses val="autoZero"/>
        <c:auto val="1"/>
        <c:lblAlgn val="ctr"/>
        <c:lblOffset val="100"/>
        <c:noMultiLvlLbl val="0"/>
      </c:catAx>
      <c:valAx>
        <c:axId val="25850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Tasas y Contribuciones como porcentaje del Ingreso Total 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Hoja2!$B$19</c:f>
              <c:strCache>
                <c:ptCount val="1"/>
                <c:pt idx="0">
                  <c:v>Total Gastos de Inversión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Hoja1!$B$3:$M$3</c:f>
              <c:strCache>
                <c:ptCount val="12"/>
                <c:pt idx="0">
                  <c:v> 2007</c:v>
                </c:pt>
                <c:pt idx="1">
                  <c:v>2008</c:v>
                </c:pt>
                <c:pt idx="2">
                  <c:v> 2009</c:v>
                </c:pt>
                <c:pt idx="3">
                  <c:v>2010</c:v>
                </c:pt>
                <c:pt idx="4">
                  <c:v>2011 </c:v>
                </c:pt>
                <c:pt idx="5">
                  <c:v> 2012</c:v>
                </c:pt>
                <c:pt idx="6">
                  <c:v> 2013</c:v>
                </c:pt>
                <c:pt idx="7">
                  <c:v>2014 </c:v>
                </c:pt>
                <c:pt idx="8">
                  <c:v>2015 </c:v>
                </c:pt>
                <c:pt idx="9">
                  <c:v>2016 </c:v>
                </c:pt>
                <c:pt idx="10">
                  <c:v>2017 </c:v>
                </c:pt>
                <c:pt idx="11">
                  <c:v>2018 </c:v>
                </c:pt>
              </c:strCache>
            </c:strRef>
          </c:cat>
          <c:val>
            <c:numRef>
              <c:f>Hoja2!$C$19:$N$19</c:f>
              <c:numCache>
                <c:formatCode>0%</c:formatCode>
                <c:ptCount val="12"/>
                <c:pt idx="0">
                  <c:v>0.83299999999999996</c:v>
                </c:pt>
                <c:pt idx="1">
                  <c:v>0.77300000000000002</c:v>
                </c:pt>
                <c:pt idx="2">
                  <c:v>0.85699999999999998</c:v>
                </c:pt>
                <c:pt idx="3">
                  <c:v>0.74299999999999999</c:v>
                </c:pt>
                <c:pt idx="4">
                  <c:v>0.83899999999999997</c:v>
                </c:pt>
                <c:pt idx="5">
                  <c:v>0.79100000000000004</c:v>
                </c:pt>
                <c:pt idx="6">
                  <c:v>0.86499999999999999</c:v>
                </c:pt>
                <c:pt idx="7">
                  <c:v>0.86799999999999999</c:v>
                </c:pt>
                <c:pt idx="8">
                  <c:v>0.82299999999999995</c:v>
                </c:pt>
                <c:pt idx="9">
                  <c:v>0.84499999999999997</c:v>
                </c:pt>
                <c:pt idx="10">
                  <c:v>0.83399999999999996</c:v>
                </c:pt>
                <c:pt idx="11">
                  <c:v>0.85799999999999998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505400"/>
        <c:axId val="258509320"/>
      </c:lineChart>
      <c:catAx>
        <c:axId val="258505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9320"/>
        <c:crosses val="autoZero"/>
        <c:auto val="1"/>
        <c:lblAlgn val="ctr"/>
        <c:lblOffset val="100"/>
        <c:noMultiLvlLbl val="0"/>
      </c:catAx>
      <c:valAx>
        <c:axId val="25850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Total de Gastos de Inversión como porcentaje del Gasto Total 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5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17170793853339"/>
          <c:y val="5.8703996387446375E-2"/>
          <c:w val="0.76846937763476875"/>
          <c:h val="0.73644003463215779"/>
        </c:manualLayout>
      </c:layout>
      <c:lineChart>
        <c:grouping val="standard"/>
        <c:varyColors val="0"/>
        <c:ser>
          <c:idx val="0"/>
          <c:order val="0"/>
          <c:tx>
            <c:strRef>
              <c:f>Hoja2!$B$30</c:f>
              <c:strCache>
                <c:ptCount val="1"/>
                <c:pt idx="0">
                  <c:v>Deuda más Costo Financiero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Hoja2!$A$31:$A$42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Hoja2!$B$31:$B$42</c:f>
              <c:numCache>
                <c:formatCode>#,##0.00</c:formatCode>
                <c:ptCount val="12"/>
                <c:pt idx="0">
                  <c:v>3731862.71</c:v>
                </c:pt>
                <c:pt idx="1">
                  <c:v>4143523.88</c:v>
                </c:pt>
                <c:pt idx="2">
                  <c:v>8749100.1500000004</c:v>
                </c:pt>
                <c:pt idx="3">
                  <c:v>11014006.34</c:v>
                </c:pt>
                <c:pt idx="4">
                  <c:v>9406072.75</c:v>
                </c:pt>
                <c:pt idx="5">
                  <c:v>7874218.7199999997</c:v>
                </c:pt>
                <c:pt idx="6">
                  <c:v>10407624.899999999</c:v>
                </c:pt>
                <c:pt idx="7">
                  <c:v>12604193.089999998</c:v>
                </c:pt>
                <c:pt idx="8">
                  <c:v>19081873.079999998</c:v>
                </c:pt>
                <c:pt idx="9">
                  <c:v>24864113.859999999</c:v>
                </c:pt>
                <c:pt idx="10">
                  <c:v>29425245.870000001</c:v>
                </c:pt>
                <c:pt idx="11">
                  <c:v>24988743.120000001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B5C-435D-9DF8-05E490B3CB6E}"/>
            </c:ext>
          </c:extLst>
        </c:ser>
        <c:ser>
          <c:idx val="1"/>
          <c:order val="1"/>
          <c:tx>
            <c:strRef>
              <c:f>Hoja2!$C$30</c:f>
              <c:strCache>
                <c:ptCount val="1"/>
                <c:pt idx="0">
                  <c:v>Déficit o Superávit Presupuestario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Hoja2!$A$31:$A$42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Hoja2!$C$31:$C$42</c:f>
              <c:numCache>
                <c:formatCode>#,##0.00</c:formatCode>
                <c:ptCount val="12"/>
                <c:pt idx="0">
                  <c:v>1001624.6099999994</c:v>
                </c:pt>
                <c:pt idx="1">
                  <c:v>1136692.5099999979</c:v>
                </c:pt>
                <c:pt idx="2">
                  <c:v>-7560132.2100000009</c:v>
                </c:pt>
                <c:pt idx="3">
                  <c:v>-3254331.659999989</c:v>
                </c:pt>
                <c:pt idx="4">
                  <c:v>76999.869999997318</c:v>
                </c:pt>
                <c:pt idx="5">
                  <c:v>1821463.7099999934</c:v>
                </c:pt>
                <c:pt idx="6">
                  <c:v>-1418858.4700000063</c:v>
                </c:pt>
                <c:pt idx="7">
                  <c:v>689877.12999999523</c:v>
                </c:pt>
                <c:pt idx="8">
                  <c:v>-8022601.5800000057</c:v>
                </c:pt>
                <c:pt idx="9">
                  <c:v>-2473183.1499999911</c:v>
                </c:pt>
                <c:pt idx="10">
                  <c:v>-5989685.0900000036</c:v>
                </c:pt>
                <c:pt idx="11">
                  <c:v>3305256.8300000057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B5C-435D-9DF8-05E490B3C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508928"/>
        <c:axId val="258510104"/>
      </c:lineChart>
      <c:catAx>
        <c:axId val="25850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10104"/>
        <c:crosses val="autoZero"/>
        <c:auto val="1"/>
        <c:lblAlgn val="ctr"/>
        <c:lblOffset val="100"/>
        <c:noMultiLvlLbl val="0"/>
      </c:catAx>
      <c:valAx>
        <c:axId val="258510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Dólares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Hoja2!$F$15</c:f>
              <c:strCache>
                <c:ptCount val="1"/>
                <c:pt idx="0">
                  <c:v>Indicador de Solvencia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Hoja2!$A$16:$A$27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Hoja2!$F$16:$F$27</c:f>
              <c:numCache>
                <c:formatCode>#,##0.00</c:formatCode>
                <c:ptCount val="12"/>
                <c:pt idx="0">
                  <c:v>2730238.1000000006</c:v>
                </c:pt>
                <c:pt idx="1">
                  <c:v>3006831.370000002</c:v>
                </c:pt>
                <c:pt idx="2">
                  <c:v>16309232.360000001</c:v>
                </c:pt>
                <c:pt idx="3">
                  <c:v>14268337.999999989</c:v>
                </c:pt>
                <c:pt idx="4">
                  <c:v>9329072.8800000027</c:v>
                </c:pt>
                <c:pt idx="5">
                  <c:v>6052755.0100000063</c:v>
                </c:pt>
                <c:pt idx="6">
                  <c:v>11826483.370000005</c:v>
                </c:pt>
                <c:pt idx="7">
                  <c:v>11914315.960000003</c:v>
                </c:pt>
                <c:pt idx="8">
                  <c:v>27104474.660000004</c:v>
                </c:pt>
                <c:pt idx="9">
                  <c:v>27337297.00999999</c:v>
                </c:pt>
                <c:pt idx="10">
                  <c:v>35414930.960000008</c:v>
                </c:pt>
                <c:pt idx="11">
                  <c:v>21683486.289999995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6C6-4B77-AB51-6472A19F02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8507360"/>
        <c:axId val="258502656"/>
      </c:lineChart>
      <c:catAx>
        <c:axId val="25850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Años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2656"/>
        <c:crosses val="autoZero"/>
        <c:auto val="1"/>
        <c:lblAlgn val="ctr"/>
        <c:lblOffset val="100"/>
        <c:noMultiLvlLbl val="0"/>
      </c:catAx>
      <c:valAx>
        <c:axId val="25850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Solvencia en Dólares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'[CONSTRUCCIÓN base de datos modelo sostenibilidad fiscal (2).xlsx]Variables modelo original y alt'!$N$22</c:f>
              <c:strCache>
                <c:ptCount val="1"/>
                <c:pt idx="0">
                  <c:v>Variación relativa deuda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'[CONSTRUCCIÓN base de datos modelo sostenibilidad fiscal (2).xlsx]Variables modelo original y alt'!$M$23:$M$33</c:f>
              <c:numCache>
                <c:formatCode>General</c:formatCode>
                <c:ptCount val="11"/>
                <c:pt idx="0">
                  <c:v>0.10130738048084575</c:v>
                </c:pt>
                <c:pt idx="1">
                  <c:v>4.4240595341400839</c:v>
                </c:pt>
                <c:pt idx="2">
                  <c:v>-0.1251373648342583</c:v>
                </c:pt>
                <c:pt idx="3">
                  <c:v>-0.3461696183535875</c:v>
                </c:pt>
                <c:pt idx="4">
                  <c:v>-0.35119436970246876</c:v>
                </c:pt>
                <c:pt idx="5">
                  <c:v>0.9539008848798578</c:v>
                </c:pt>
                <c:pt idx="6">
                  <c:v>7.4267715306479687E-3</c:v>
                </c:pt>
                <c:pt idx="7">
                  <c:v>1.2749501315054932</c:v>
                </c:pt>
                <c:pt idx="8">
                  <c:v>8.5898123066587839E-3</c:v>
                </c:pt>
                <c:pt idx="9">
                  <c:v>0.29548034493114717</c:v>
                </c:pt>
                <c:pt idx="10">
                  <c:v>-0.38773038088113809</c:v>
                </c:pt>
              </c:numCache>
            </c:numRef>
          </c:xVal>
          <c:yVal>
            <c:numRef>
              <c:f>'[CONSTRUCCIÓN base de datos modelo sostenibilidad fiscal (2).xlsx]Variables modelo original y alt'!$N$23:$N$33</c:f>
              <c:numCache>
                <c:formatCode>General</c:formatCode>
                <c:ptCount val="11"/>
                <c:pt idx="0">
                  <c:v>0.10009023242117637</c:v>
                </c:pt>
                <c:pt idx="1">
                  <c:v>1.1155366018248341</c:v>
                </c:pt>
                <c:pt idx="2">
                  <c:v>0.26081677298307498</c:v>
                </c:pt>
                <c:pt idx="3">
                  <c:v>-0.14591047893503648</c:v>
                </c:pt>
                <c:pt idx="4">
                  <c:v>-0.1560381965517387</c:v>
                </c:pt>
                <c:pt idx="5">
                  <c:v>0.29327044474104014</c:v>
                </c:pt>
                <c:pt idx="6">
                  <c:v>0.25370669988757572</c:v>
                </c:pt>
                <c:pt idx="7">
                  <c:v>0.48037992816517983</c:v>
                </c:pt>
                <c:pt idx="8">
                  <c:v>0.29196641806951301</c:v>
                </c:pt>
                <c:pt idx="9">
                  <c:v>0.17740952935756452</c:v>
                </c:pt>
                <c:pt idx="10">
                  <c:v>-0.15614747635381399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BE-45C4-86BA-FB5D31BA4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8504224"/>
        <c:axId val="258504616"/>
      </c:scatterChart>
      <c:valAx>
        <c:axId val="25850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Variación Relativa Indicador de Solvencia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4616"/>
        <c:crosses val="autoZero"/>
        <c:crossBetween val="midCat"/>
      </c:valAx>
      <c:valAx>
        <c:axId val="25850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419" b="1"/>
                  <a:t>Variación Relativa de la Deuda</a:t>
                </a:r>
                <a:endParaRPr lang="es-ES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85042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D1828-27FF-4025-9411-6760C147430D}" type="doc">
      <dgm:prSet loTypeId="urn:microsoft.com/office/officeart/2005/8/layout/chevron2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B136057-8ECE-4FDF-8AA8-451F6FBA181E}">
      <dgm:prSet phldrT="[Texto]"/>
      <dgm:spPr/>
      <dgm:t>
        <a:bodyPr/>
        <a:lstStyle/>
        <a:p>
          <a:r>
            <a:rPr lang="es-419" b="1" dirty="0">
              <a:latin typeface="Times New Roman" panose="02020603050405020304" pitchFamily="18" charset="0"/>
              <a:cs typeface="Times New Roman" panose="02020603050405020304" pitchFamily="18" charset="0"/>
            </a:rPr>
            <a:t>TIPO Y ENFOQUE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A0F7B3-338B-42D3-9677-E52816761E60}" type="parTrans" cxnId="{15C7052E-2DC0-44C1-B996-15439609758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C27FA-31B2-45D5-944E-5B8CFFAFAB1B}" type="sibTrans" cxnId="{15C7052E-2DC0-44C1-B996-154396097581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1967FB-C9C7-477B-A78E-4F096EE6F563}">
      <dgm:prSet phldrT="[Texto]" custT="1"/>
      <dgm:spPr/>
      <dgm:t>
        <a:bodyPr/>
        <a:lstStyle/>
        <a:p>
          <a:pPr algn="just"/>
          <a:r>
            <a:rPr lang="es-419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Descriptiva, analítica y correlacional.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517E7A-573C-4D3D-9D9C-7238181DED00}" type="parTrans" cxnId="{555B1801-5C6F-4A68-9E9B-83AB37167BF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80384-5999-4E1C-BC40-31123B07FF4B}" type="sibTrans" cxnId="{555B1801-5C6F-4A68-9E9B-83AB37167BF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D08D92-5CFE-45E3-B327-34FEA42295F9}">
      <dgm:prSet phldrT="[Texto]"/>
      <dgm:spPr/>
      <dgm:t>
        <a:bodyPr/>
        <a:lstStyle/>
        <a:p>
          <a:r>
            <a:rPr lang="es-419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B81471-7078-4366-BC2E-2CED9B4466A9}" type="parTrans" cxnId="{6BC31D86-2D33-495F-8925-7CFF0B5182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612E6-C9E2-419E-AA75-405EC9F04066}" type="sibTrans" cxnId="{6BC31D86-2D33-495F-8925-7CFF0B5182B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4B1E80-6D28-4E41-A694-6C44B219E497}">
      <dgm:prSet phldrT="[Texto]" custT="1"/>
      <dgm:spPr/>
      <dgm:t>
        <a:bodyPr/>
        <a:lstStyle/>
        <a:p>
          <a:pPr algn="just"/>
          <a:r>
            <a: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través de un Convenio Universidad – GAD Provincial y los Estados financieros de la Contraloría se obtuvo las cifras </a:t>
          </a:r>
          <a:r>
            <a:rPr lang="es-419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estadísticas económicas y financieras del </a:t>
          </a:r>
          <a:r>
            <a: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Gobierno Provincial del Azuay, </a:t>
          </a:r>
          <a:r>
            <a:rPr lang="es-419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concernientes a una </a:t>
          </a:r>
          <a:r>
            <a:rPr lang="es-419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muestra de </a:t>
          </a:r>
          <a:r>
            <a:rPr lang="es-419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doce años, </a:t>
          </a:r>
          <a:r>
            <a:rPr lang="es-419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comprendidos entre los años </a:t>
          </a:r>
          <a:r>
            <a:rPr lang="es-419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 </a:t>
          </a:r>
          <a:r>
            <a:rPr lang="es-419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- 2018</a:t>
          </a:r>
          <a:r>
            <a:rPr lang="es-419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DBE46-DD31-4B73-8772-DC6C76307EB5}" type="parTrans" cxnId="{E1AD01FF-CA96-4F68-A3BE-160E3EDEE2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DFD360-2D3A-442B-920F-F942869E901B}" type="sibTrans" cxnId="{E1AD01FF-CA96-4F68-A3BE-160E3EDEE2F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AEBAD-75BE-432D-9CF5-786C0F94AB73}">
      <dgm:prSet phldrT="[Texto]"/>
      <dgm:spPr/>
      <dgm:t>
        <a:bodyPr/>
        <a:lstStyle/>
        <a:p>
          <a:r>
            <a:rPr lang="es-419" b="1" dirty="0">
              <a:latin typeface="Times New Roman" panose="02020603050405020304" pitchFamily="18" charset="0"/>
              <a:cs typeface="Times New Roman" panose="02020603050405020304" pitchFamily="18" charset="0"/>
            </a:rPr>
            <a:t>MÉTODOS</a:t>
          </a:r>
          <a:endParaRPr lang="es-ES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19E95-89A8-4647-9B23-0C11D5AE6A14}" type="parTrans" cxnId="{F84AB809-257F-4B0E-852B-328C856CF0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9B31B-9C0F-435A-8B3A-56A8BB8E408F}" type="sibTrans" cxnId="{F84AB809-257F-4B0E-852B-328C856CF065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1D5A30-BAB1-4F8D-9BFB-8BA2842DCF6B}">
      <dgm:prSet phldrT="[Texto]" custT="1"/>
      <dgm:spPr/>
      <dgm:t>
        <a:bodyPr/>
        <a:lstStyle/>
        <a:p>
          <a:r>
            <a:rPr lang="es-419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Cualitativo </a:t>
          </a:r>
          <a:r>
            <a: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(Entrevistas a actores claves de la provincia) y,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A42B9-DF56-4E54-A7EE-F337AC8061F3}" type="parTrans" cxnId="{692F5D7D-48A7-4DEA-AFA4-92B5C0C5ABE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E0BF8-3A17-4B0D-9D83-E98D3E01D023}" type="sibTrans" cxnId="{692F5D7D-48A7-4DEA-AFA4-92B5C0C5ABE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DF4A6B-BB7E-4BC8-9CCC-04A4CBE86FDF}">
      <dgm:prSet phldrT="[Texto]" custT="1"/>
      <dgm:spPr/>
      <dgm:t>
        <a:bodyPr/>
        <a:lstStyle/>
        <a:p>
          <a:r>
            <a: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 (Construcción de indicadores y Modelamiento econométrico).</a:t>
          </a:r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C3E15E-3585-4C24-9A9E-9512D20FD1C8}" type="parTrans" cxnId="{A1C7E067-D4F6-4E17-B806-A255B8023300}">
      <dgm:prSet/>
      <dgm:spPr/>
      <dgm:t>
        <a:bodyPr/>
        <a:lstStyle/>
        <a:p>
          <a:endParaRPr lang="es-ES"/>
        </a:p>
      </dgm:t>
    </dgm:pt>
    <dgm:pt modelId="{375406BF-E433-405E-8C40-2C43FD9D3D5E}" type="sibTrans" cxnId="{A1C7E067-D4F6-4E17-B806-A255B8023300}">
      <dgm:prSet/>
      <dgm:spPr/>
      <dgm:t>
        <a:bodyPr/>
        <a:lstStyle/>
        <a:p>
          <a:endParaRPr lang="es-ES"/>
        </a:p>
      </dgm:t>
    </dgm:pt>
    <dgm:pt modelId="{CB739041-A717-46E9-85CE-3037ECE8C8DC}" type="pres">
      <dgm:prSet presAssocID="{0ECD1828-27FF-4025-9411-6760C14743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2D69A1-E438-4ADE-A341-B15E9882150F}" type="pres">
      <dgm:prSet presAssocID="{2B136057-8ECE-4FDF-8AA8-451F6FBA181E}" presName="composite" presStyleCnt="0"/>
      <dgm:spPr/>
    </dgm:pt>
    <dgm:pt modelId="{246D7BCE-7531-4341-AD97-7E874DE5363B}" type="pres">
      <dgm:prSet presAssocID="{2B136057-8ECE-4FDF-8AA8-451F6FBA18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5E4B5D-8622-479F-A84E-88F839B9C871}" type="pres">
      <dgm:prSet presAssocID="{2B136057-8ECE-4FDF-8AA8-451F6FBA181E}" presName="descendantText" presStyleLbl="alignAcc1" presStyleIdx="0" presStyleCnt="3" custLinFactNeighborY="7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CF54C4-220E-4FB3-9C82-67458AAEAB3B}" type="pres">
      <dgm:prSet presAssocID="{7AEC27FA-31B2-45D5-944E-5B8CFFAFAB1B}" presName="sp" presStyleCnt="0"/>
      <dgm:spPr/>
    </dgm:pt>
    <dgm:pt modelId="{8971A32D-3F18-49D1-A290-B884BAF19B25}" type="pres">
      <dgm:prSet presAssocID="{EFD08D92-5CFE-45E3-B327-34FEA42295F9}" presName="composite" presStyleCnt="0"/>
      <dgm:spPr/>
    </dgm:pt>
    <dgm:pt modelId="{8E4A48AC-6128-45E2-B504-72EB028881C0}" type="pres">
      <dgm:prSet presAssocID="{EFD08D92-5CFE-45E3-B327-34FEA42295F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6ADE21-C484-40B2-9CB2-420634568B6C}" type="pres">
      <dgm:prSet presAssocID="{EFD08D92-5CFE-45E3-B327-34FEA42295F9}" presName="descendantText" presStyleLbl="alignAcc1" presStyleIdx="1" presStyleCnt="3" custLinFactNeighborX="786" custLinFactNeighborY="-123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29B76-A79F-49C8-BB9E-8A89C6F180A3}" type="pres">
      <dgm:prSet presAssocID="{2B7612E6-C9E2-419E-AA75-405EC9F04066}" presName="sp" presStyleCnt="0"/>
      <dgm:spPr/>
    </dgm:pt>
    <dgm:pt modelId="{F91B7F4C-96C7-4A20-837C-E40F5A8504E5}" type="pres">
      <dgm:prSet presAssocID="{019AEBAD-75BE-432D-9CF5-786C0F94AB73}" presName="composite" presStyleCnt="0"/>
      <dgm:spPr/>
    </dgm:pt>
    <dgm:pt modelId="{436C82EF-F9EA-4A61-BC00-F30E92D4EFDF}" type="pres">
      <dgm:prSet presAssocID="{019AEBAD-75BE-432D-9CF5-786C0F94AB73}" presName="parentText" presStyleLbl="alignNode1" presStyleIdx="2" presStyleCnt="3" custLinFactNeighborX="-3170" custLinFactNeighborY="295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C385D-D28A-4723-8C26-3DFBADE8078D}" type="pres">
      <dgm:prSet presAssocID="{019AEBAD-75BE-432D-9CF5-786C0F94AB73}" presName="descendantText" presStyleLbl="alignAcc1" presStyleIdx="2" presStyleCnt="3" custScaleY="114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C31D86-2D33-495F-8925-7CFF0B5182BD}" srcId="{0ECD1828-27FF-4025-9411-6760C147430D}" destId="{EFD08D92-5CFE-45E3-B327-34FEA42295F9}" srcOrd="1" destOrd="0" parTransId="{50B81471-7078-4366-BC2E-2CED9B4466A9}" sibTransId="{2B7612E6-C9E2-419E-AA75-405EC9F04066}"/>
    <dgm:cxn modelId="{46019B60-450E-4828-A8CA-2331A5E8DDF0}" type="presOf" srcId="{2B136057-8ECE-4FDF-8AA8-451F6FBA181E}" destId="{246D7BCE-7531-4341-AD97-7E874DE5363B}" srcOrd="0" destOrd="0" presId="urn:microsoft.com/office/officeart/2005/8/layout/chevron2"/>
    <dgm:cxn modelId="{E1AD01FF-CA96-4F68-A3BE-160E3EDEE2F3}" srcId="{EFD08D92-5CFE-45E3-B327-34FEA42295F9}" destId="{C74B1E80-6D28-4E41-A694-6C44B219E497}" srcOrd="0" destOrd="0" parTransId="{5AEDBE46-DD31-4B73-8772-DC6C76307EB5}" sibTransId="{57DFD360-2D3A-442B-920F-F942869E901B}"/>
    <dgm:cxn modelId="{73E99C33-0300-4C5B-B1A5-520B956C3F19}" type="presOf" srcId="{0C1D5A30-BAB1-4F8D-9BFB-8BA2842DCF6B}" destId="{48EC385D-D28A-4723-8C26-3DFBADE8078D}" srcOrd="0" destOrd="0" presId="urn:microsoft.com/office/officeart/2005/8/layout/chevron2"/>
    <dgm:cxn modelId="{06154372-6D19-4649-A6E1-DD288152B3BA}" type="presOf" srcId="{019AEBAD-75BE-432D-9CF5-786C0F94AB73}" destId="{436C82EF-F9EA-4A61-BC00-F30E92D4EFDF}" srcOrd="0" destOrd="0" presId="urn:microsoft.com/office/officeart/2005/8/layout/chevron2"/>
    <dgm:cxn modelId="{F84AB809-257F-4B0E-852B-328C856CF065}" srcId="{0ECD1828-27FF-4025-9411-6760C147430D}" destId="{019AEBAD-75BE-432D-9CF5-786C0F94AB73}" srcOrd="2" destOrd="0" parTransId="{9A619E95-89A8-4647-9B23-0C11D5AE6A14}" sibTransId="{D2A9B31B-9C0F-435A-8B3A-56A8BB8E408F}"/>
    <dgm:cxn modelId="{065997E2-6C32-4E21-89F7-6AF76FF68891}" type="presOf" srcId="{C74B1E80-6D28-4E41-A694-6C44B219E497}" destId="{696ADE21-C484-40B2-9CB2-420634568B6C}" srcOrd="0" destOrd="0" presId="urn:microsoft.com/office/officeart/2005/8/layout/chevron2"/>
    <dgm:cxn modelId="{083BE52D-D8A8-4357-9BF8-874BED30324A}" type="presOf" srcId="{0ECD1828-27FF-4025-9411-6760C147430D}" destId="{CB739041-A717-46E9-85CE-3037ECE8C8DC}" srcOrd="0" destOrd="0" presId="urn:microsoft.com/office/officeart/2005/8/layout/chevron2"/>
    <dgm:cxn modelId="{692F5D7D-48A7-4DEA-AFA4-92B5C0C5ABE0}" srcId="{019AEBAD-75BE-432D-9CF5-786C0F94AB73}" destId="{0C1D5A30-BAB1-4F8D-9BFB-8BA2842DCF6B}" srcOrd="0" destOrd="0" parTransId="{8C4A42B9-DF56-4E54-A7EE-F337AC8061F3}" sibTransId="{737E0BF8-3A17-4B0D-9D83-E98D3E01D023}"/>
    <dgm:cxn modelId="{15C7052E-2DC0-44C1-B996-154396097581}" srcId="{0ECD1828-27FF-4025-9411-6760C147430D}" destId="{2B136057-8ECE-4FDF-8AA8-451F6FBA181E}" srcOrd="0" destOrd="0" parTransId="{FBA0F7B3-338B-42D3-9677-E52816761E60}" sibTransId="{7AEC27FA-31B2-45D5-944E-5B8CFFAFAB1B}"/>
    <dgm:cxn modelId="{2820AF59-1613-4E87-ACD4-6305DA789D0A}" type="presOf" srcId="{EFD08D92-5CFE-45E3-B327-34FEA42295F9}" destId="{8E4A48AC-6128-45E2-B504-72EB028881C0}" srcOrd="0" destOrd="0" presId="urn:microsoft.com/office/officeart/2005/8/layout/chevron2"/>
    <dgm:cxn modelId="{A1C7E067-D4F6-4E17-B806-A255B8023300}" srcId="{019AEBAD-75BE-432D-9CF5-786C0F94AB73}" destId="{A0DF4A6B-BB7E-4BC8-9CCC-04A4CBE86FDF}" srcOrd="1" destOrd="0" parTransId="{BFC3E15E-3585-4C24-9A9E-9512D20FD1C8}" sibTransId="{375406BF-E433-405E-8C40-2C43FD9D3D5E}"/>
    <dgm:cxn modelId="{555B1801-5C6F-4A68-9E9B-83AB37167BFF}" srcId="{2B136057-8ECE-4FDF-8AA8-451F6FBA181E}" destId="{4D1967FB-C9C7-477B-A78E-4F096EE6F563}" srcOrd="0" destOrd="0" parTransId="{FE517E7A-573C-4D3D-9D9C-7238181DED00}" sibTransId="{BA780384-5999-4E1C-BC40-31123B07FF4B}"/>
    <dgm:cxn modelId="{BDEC3A1C-17B6-4976-94AD-17D8C29DBA91}" type="presOf" srcId="{4D1967FB-C9C7-477B-A78E-4F096EE6F563}" destId="{2F5E4B5D-8622-479F-A84E-88F839B9C871}" srcOrd="0" destOrd="0" presId="urn:microsoft.com/office/officeart/2005/8/layout/chevron2"/>
    <dgm:cxn modelId="{0BC8D6B7-C04C-4F38-A012-A0605D7319A1}" type="presOf" srcId="{A0DF4A6B-BB7E-4BC8-9CCC-04A4CBE86FDF}" destId="{48EC385D-D28A-4723-8C26-3DFBADE8078D}" srcOrd="0" destOrd="1" presId="urn:microsoft.com/office/officeart/2005/8/layout/chevron2"/>
    <dgm:cxn modelId="{05501194-B5F5-4DC9-9080-D5628721AB69}" type="presParOf" srcId="{CB739041-A717-46E9-85CE-3037ECE8C8DC}" destId="{732D69A1-E438-4ADE-A341-B15E9882150F}" srcOrd="0" destOrd="0" presId="urn:microsoft.com/office/officeart/2005/8/layout/chevron2"/>
    <dgm:cxn modelId="{AFEB8DC4-6E35-44E9-A93B-89B08590F1AD}" type="presParOf" srcId="{732D69A1-E438-4ADE-A341-B15E9882150F}" destId="{246D7BCE-7531-4341-AD97-7E874DE5363B}" srcOrd="0" destOrd="0" presId="urn:microsoft.com/office/officeart/2005/8/layout/chevron2"/>
    <dgm:cxn modelId="{65ECA199-B150-4804-8A44-731E22B79809}" type="presParOf" srcId="{732D69A1-E438-4ADE-A341-B15E9882150F}" destId="{2F5E4B5D-8622-479F-A84E-88F839B9C871}" srcOrd="1" destOrd="0" presId="urn:microsoft.com/office/officeart/2005/8/layout/chevron2"/>
    <dgm:cxn modelId="{7660448D-21EA-413B-98BE-A0F3C9A9D9FD}" type="presParOf" srcId="{CB739041-A717-46E9-85CE-3037ECE8C8DC}" destId="{6CCF54C4-220E-4FB3-9C82-67458AAEAB3B}" srcOrd="1" destOrd="0" presId="urn:microsoft.com/office/officeart/2005/8/layout/chevron2"/>
    <dgm:cxn modelId="{052EE0DF-0B18-4749-A438-6FB112E4F73D}" type="presParOf" srcId="{CB739041-A717-46E9-85CE-3037ECE8C8DC}" destId="{8971A32D-3F18-49D1-A290-B884BAF19B25}" srcOrd="2" destOrd="0" presId="urn:microsoft.com/office/officeart/2005/8/layout/chevron2"/>
    <dgm:cxn modelId="{3354A8CA-6F95-4796-86F4-F9E70E4605D8}" type="presParOf" srcId="{8971A32D-3F18-49D1-A290-B884BAF19B25}" destId="{8E4A48AC-6128-45E2-B504-72EB028881C0}" srcOrd="0" destOrd="0" presId="urn:microsoft.com/office/officeart/2005/8/layout/chevron2"/>
    <dgm:cxn modelId="{920F9949-5910-4CB4-960B-2BD5C316476F}" type="presParOf" srcId="{8971A32D-3F18-49D1-A290-B884BAF19B25}" destId="{696ADE21-C484-40B2-9CB2-420634568B6C}" srcOrd="1" destOrd="0" presId="urn:microsoft.com/office/officeart/2005/8/layout/chevron2"/>
    <dgm:cxn modelId="{B4BBF661-20E1-4251-8FBB-BDCFEBE277E8}" type="presParOf" srcId="{CB739041-A717-46E9-85CE-3037ECE8C8DC}" destId="{BA629B76-A79F-49C8-BB9E-8A89C6F180A3}" srcOrd="3" destOrd="0" presId="urn:microsoft.com/office/officeart/2005/8/layout/chevron2"/>
    <dgm:cxn modelId="{CD1B37F0-9344-43EF-AF01-AD1AA7148DAF}" type="presParOf" srcId="{CB739041-A717-46E9-85CE-3037ECE8C8DC}" destId="{F91B7F4C-96C7-4A20-837C-E40F5A8504E5}" srcOrd="4" destOrd="0" presId="urn:microsoft.com/office/officeart/2005/8/layout/chevron2"/>
    <dgm:cxn modelId="{D989CF50-0AB6-4195-9E32-2F58528E7FC9}" type="presParOf" srcId="{F91B7F4C-96C7-4A20-837C-E40F5A8504E5}" destId="{436C82EF-F9EA-4A61-BC00-F30E92D4EFDF}" srcOrd="0" destOrd="0" presId="urn:microsoft.com/office/officeart/2005/8/layout/chevron2"/>
    <dgm:cxn modelId="{BECBCC07-386C-46A0-B7AA-864F73354670}" type="presParOf" srcId="{F91B7F4C-96C7-4A20-837C-E40F5A8504E5}" destId="{48EC385D-D28A-4723-8C26-3DFBADE807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D7BCE-7531-4341-AD97-7E874DE5363B}">
      <dsp:nvSpPr>
        <dsp:cNvPr id="0" name=""/>
        <dsp:cNvSpPr/>
      </dsp:nvSpPr>
      <dsp:spPr>
        <a:xfrm rot="5400000">
          <a:off x="-275520" y="278831"/>
          <a:ext cx="1836800" cy="1285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TIPO Y ENFOQUE</a:t>
          </a:r>
          <a:endParaRPr lang="es-E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646191"/>
        <a:ext cx="1285760" cy="551040"/>
      </dsp:txXfrm>
    </dsp:sp>
    <dsp:sp modelId="{2F5E4B5D-8622-479F-A84E-88F839B9C871}">
      <dsp:nvSpPr>
        <dsp:cNvPr id="0" name=""/>
        <dsp:cNvSpPr/>
      </dsp:nvSpPr>
      <dsp:spPr>
        <a:xfrm rot="5400000">
          <a:off x="5783075" y="-4408925"/>
          <a:ext cx="1193920" cy="101885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Descriptiva, analítica y correlacional.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5760" y="146672"/>
        <a:ext cx="10130268" cy="1077356"/>
      </dsp:txXfrm>
    </dsp:sp>
    <dsp:sp modelId="{8E4A48AC-6128-45E2-B504-72EB028881C0}">
      <dsp:nvSpPr>
        <dsp:cNvPr id="0" name=""/>
        <dsp:cNvSpPr/>
      </dsp:nvSpPr>
      <dsp:spPr>
        <a:xfrm rot="5400000">
          <a:off x="-275520" y="1927490"/>
          <a:ext cx="1836800" cy="1285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  <a:endParaRPr lang="es-E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294850"/>
        <a:ext cx="1285760" cy="551040"/>
      </dsp:txXfrm>
    </dsp:sp>
    <dsp:sp modelId="{696ADE21-C484-40B2-9CB2-420634568B6C}">
      <dsp:nvSpPr>
        <dsp:cNvPr id="0" name=""/>
        <dsp:cNvSpPr/>
      </dsp:nvSpPr>
      <dsp:spPr>
        <a:xfrm rot="5400000">
          <a:off x="5783075" y="-2993187"/>
          <a:ext cx="1193920" cy="101885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través de un Convenio Universidad – GAD Provincial y los Estados financieros de la Contraloría se obtuvo las cifras </a:t>
          </a:r>
          <a:r>
            <a:rPr lang="es-419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estadísticas económicas y financieras del </a:t>
          </a:r>
          <a:r>
            <a:rPr lang="es-419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Gobierno Provincial del Azuay, </a:t>
          </a:r>
          <a:r>
            <a:rPr lang="es-419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concernientes a una </a:t>
          </a:r>
          <a:r>
            <a:rPr lang="es-419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muestra de </a:t>
          </a:r>
          <a:r>
            <a:rPr lang="es-419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doce años, </a:t>
          </a:r>
          <a:r>
            <a:rPr lang="es-419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comprendidos entre los años </a:t>
          </a:r>
          <a:r>
            <a:rPr lang="es-419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2007 </a:t>
          </a:r>
          <a:r>
            <a:rPr lang="es-419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- 2018</a:t>
          </a:r>
          <a:r>
            <a:rPr lang="es-419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5760" y="1562410"/>
        <a:ext cx="10130268" cy="1077356"/>
      </dsp:txXfrm>
    </dsp:sp>
    <dsp:sp modelId="{436C82EF-F9EA-4A61-BC00-F30E92D4EFDF}">
      <dsp:nvSpPr>
        <dsp:cNvPr id="0" name=""/>
        <dsp:cNvSpPr/>
      </dsp:nvSpPr>
      <dsp:spPr>
        <a:xfrm rot="5400000">
          <a:off x="-275520" y="3668503"/>
          <a:ext cx="1836800" cy="1285760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MÉTODOS</a:t>
          </a:r>
          <a:endParaRPr lang="es-ES" sz="19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035863"/>
        <a:ext cx="1285760" cy="551040"/>
      </dsp:txXfrm>
    </dsp:sp>
    <dsp:sp modelId="{48EC385D-D28A-4723-8C26-3DFBADE8078D}">
      <dsp:nvSpPr>
        <dsp:cNvPr id="0" name=""/>
        <dsp:cNvSpPr/>
      </dsp:nvSpPr>
      <dsp:spPr>
        <a:xfrm rot="5400000">
          <a:off x="5694032" y="-1107642"/>
          <a:ext cx="1372005" cy="101885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Cualitativo </a:t>
          </a:r>
          <a:r>
            <a:rPr lang="es-419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(Entrevistas a actores claves de la provincia) y,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Cuantitativo (Construcción de indicadores y Modelamiento econométrico).</a:t>
          </a: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285760" y="3367606"/>
        <a:ext cx="10121574" cy="1238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75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573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9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41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2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9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0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946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829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34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0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D42EF-9E28-4976-9271-CEA44570157F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3582-71EF-45DB-8756-97903DC531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00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chart" Target="../charts/char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="" xmlns:a16="http://schemas.microsoft.com/office/drawing/2014/main" id="{D0467170-DBCC-49BD-A2DB-59A6FA3B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2" y="-13954"/>
            <a:ext cx="1686451" cy="6871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5965" y="1454239"/>
            <a:ext cx="10266218" cy="5403762"/>
          </a:xfrm>
        </p:spPr>
        <p:txBody>
          <a:bodyPr>
            <a:normAutofit lnSpcReduction="10000"/>
          </a:bodyPr>
          <a:lstStyle/>
          <a:p>
            <a:r>
              <a:rPr lang="es-419" dirty="0"/>
              <a:t> </a:t>
            </a:r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niversidad del Azuay</a:t>
            </a:r>
          </a:p>
          <a:p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Facultad de Ciencias de la Administración</a:t>
            </a:r>
          </a:p>
          <a:p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Escuela de Economía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 Fiscal de los Gobiernos Provinciales en el Ecuador: Caso Gobierno Provincial del Azuay, Periodo 2007 - 2018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41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Silvia Mejía Matute</a:t>
            </a:r>
          </a:p>
          <a:p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Pinos Luzuriaga</a:t>
            </a:r>
          </a:p>
          <a:p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Miriam López Córdoba</a:t>
            </a:r>
          </a:p>
          <a:p>
            <a:r>
              <a:rPr lang="es-419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Erika García Galarza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Cuenca – Ecuador</a:t>
            </a:r>
            <a:b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Septiembre 24 de 20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iversidaddelAzuay (@uazuay) | Twitter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9481111" y="-13953"/>
            <a:ext cx="1869640" cy="12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C7A443F1-01E2-46C0-8700-FF1B1B2B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09503" y="0"/>
            <a:ext cx="1682496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36" t="34298" r="2438" b="29893"/>
          <a:stretch/>
        </p:blipFill>
        <p:spPr bwMode="auto">
          <a:xfrm>
            <a:off x="1275341" y="159084"/>
            <a:ext cx="2286001" cy="7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4850535" y="0"/>
            <a:ext cx="2652872" cy="105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203201"/>
            <a:ext cx="11060484" cy="1325563"/>
          </a:xfrm>
        </p:spPr>
        <p:txBody>
          <a:bodyPr>
            <a:normAutofit/>
          </a:bodyPr>
          <a:lstStyle/>
          <a:p>
            <a:r>
              <a:rPr lang="es-419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5340" y="1529475"/>
            <a:ext cx="4716779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partida Tasas y Contribuciones como porcentaje del Ingreso Total del GAD Provincial del Azuay en el periodo 2007 - 2018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5124" y="1529475"/>
            <a:ext cx="48858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partida Total de Gastos de Inversión como porcentaje del Gasto Total del GAD Provincial del Azuay en el periodo 2007 - 2018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25ECF83-4BDD-44A7-BE8C-876A09F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3AAFB49-6795-4B12-9232-8525F5D3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CEAFF536-DDE7-4F75-8347-B32AD77B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49495561"/>
              </p:ext>
            </p:extLst>
          </p:nvPr>
        </p:nvGraphicFramePr>
        <p:xfrm>
          <a:off x="270456" y="3489373"/>
          <a:ext cx="5612130" cy="2644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665087199"/>
              </p:ext>
            </p:extLst>
          </p:nvPr>
        </p:nvGraphicFramePr>
        <p:xfrm>
          <a:off x="6069330" y="3580178"/>
          <a:ext cx="5261610" cy="255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52B34969-D437-4D54-AD20-C0F854B3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8A84E4C5-6CF3-4A24-9022-DE81EAAF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niversidaddelAzuay (@uazuay) | Twitter">
            <a:extLst>
              <a:ext uri="{FF2B5EF4-FFF2-40B4-BE49-F238E27FC236}">
                <a16:creationId xmlns="" xmlns:a16="http://schemas.microsoft.com/office/drawing/2014/main" id="{E87D0F20-F863-4478-95BF-B03955CD2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542" y="61704"/>
            <a:ext cx="9427336" cy="1325563"/>
          </a:xfrm>
        </p:spPr>
        <p:txBody>
          <a:bodyPr>
            <a:normAutofit/>
          </a:bodyPr>
          <a:lstStyle/>
          <a:p>
            <a:pPr algn="ctr"/>
            <a:r>
              <a:rPr lang="es-419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MODELAMIENTO  ECONOMÉTRICO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346052" y="1894950"/>
                <a:ext cx="4292564" cy="163121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419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dependiente: </a:t>
                </a:r>
                <a:endParaRPr lang="es-419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419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Crecimiento de la Deuda</a:t>
                </a:r>
                <a:endParaRPr lang="es-419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419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Variable independiente: </a:t>
                </a:r>
                <a:endParaRPr lang="es-419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s-419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Variación del </a:t>
                </a:r>
                <a:r>
                  <a:rPr lang="es-419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s-419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ndicador de Solvencia</a:t>
                </a:r>
                <a:endParaRPr lang="es-419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s-ES" sz="2000" i="1" u="sng" smtClean="0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es-ES" sz="2000" i="1" u="sng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 u="sng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ES" sz="2000" i="1" u="sng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s-419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ES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 0</a:t>
                </a:r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2" y="1894950"/>
                <a:ext cx="4292564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1416" t="-1859" b="-557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57600" y="11320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5630" y="1291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6436659" y="1748634"/>
                <a:ext cx="43466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s-E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ES" b="1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𝑈𝑖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659" y="1748634"/>
                <a:ext cx="4346644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/>
              <p:cNvSpPr/>
              <p:nvPr/>
            </p:nvSpPr>
            <p:spPr>
              <a:xfrm>
                <a:off x="5561981" y="2518833"/>
                <a:ext cx="6096000" cy="21532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419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s-ES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s-419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lang="es-419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0.1006+0.2405∆</m:t>
                      </m:r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Se:</a:t>
                </a: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(0.0468) (0.0327)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t:</a:t>
                </a: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(2.14) (7.35)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P:</a:t>
                </a: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(0.06) (0.00004)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S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419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s-419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s-419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0.8572  </a:t>
                </a:r>
                <a14:m>
                  <m:oMath xmlns:m="http://schemas.openxmlformats.org/officeDocument/2006/math">
                    <m:r>
                      <a:rPr lang="es-419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54.05        </a:t>
                </a:r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Valor crítico de </a:t>
                </a:r>
                <a14:m>
                  <m:oMath xmlns:m="http://schemas.openxmlformats.org/officeDocument/2006/math">
                    <m:r>
                      <a:rPr lang="es-419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s-419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=</a:t>
                </a: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0.000431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á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981" y="2518833"/>
                <a:ext cx="6096000" cy="2153282"/>
              </a:xfrm>
              <a:prstGeom prst="rect">
                <a:avLst/>
              </a:prstGeom>
              <a:blipFill rotWithShape="0">
                <a:blip r:embed="rId7"/>
                <a:stretch>
                  <a:fillRect b="-17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346052" y="3987682"/>
                <a:ext cx="4292564" cy="707886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419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Indicador de Solvencia</a:t>
                </a:r>
              </a:p>
              <a:p>
                <a:pPr algn="ctr"/>
                <a:r>
                  <a:rPr lang="es-419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419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419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s-419" sz="2000" i="1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es-419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s-E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419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419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419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2" y="3987682"/>
                <a:ext cx="4292564" cy="707886"/>
              </a:xfrm>
              <a:prstGeom prst="rect">
                <a:avLst/>
              </a:prstGeom>
              <a:blipFill rotWithShape="0">
                <a:blip r:embed="rId8"/>
                <a:stretch>
                  <a:fillRect l="-1416" t="-3390" b="-1355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46053" y="4905254"/>
                <a:ext cx="4292564" cy="78765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s-ES_trad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b>
                        <m:r>
                          <a:rPr lang="es-ES_trad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ES_tradnl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s-EC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asa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crecimiento de la deuda 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total.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sSub>
                      <m:sSubPr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_trad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es-ES_tradnl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s-ES_tradnl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:r>
                  <a:rPr lang="es-ES_tradnl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</a:t>
                </a:r>
                <a:r>
                  <a:rPr lang="es-EC" dirty="0" err="1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ariación</a:t>
                </a:r>
                <a:r>
                  <a:rPr lang="es-EC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s-EC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del indicador de solvencia. 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53" y="4905254"/>
                <a:ext cx="4292564" cy="787652"/>
              </a:xfrm>
              <a:prstGeom prst="rect">
                <a:avLst/>
              </a:prstGeom>
              <a:blipFill rotWithShape="0">
                <a:blip r:embed="rId9"/>
                <a:stretch>
                  <a:fillRect t="-3817" b="-839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05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52B34969-D437-4D54-AD20-C0F854B3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8A84E4C5-6CF3-4A24-9022-DE81EAAF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niversidaddelAzuay (@uazuay) | Twitter">
            <a:extLst>
              <a:ext uri="{FF2B5EF4-FFF2-40B4-BE49-F238E27FC236}">
                <a16:creationId xmlns="" xmlns:a16="http://schemas.microsoft.com/office/drawing/2014/main" id="{E87D0F20-F863-4478-95BF-B03955CD2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57600" y="11320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5630" y="1291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1424540256"/>
              </p:ext>
            </p:extLst>
          </p:nvPr>
        </p:nvGraphicFramePr>
        <p:xfrm>
          <a:off x="1850138" y="1773089"/>
          <a:ext cx="7903462" cy="4022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2043952" y="546292"/>
            <a:ext cx="745863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419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Evolución de la partida deuda más costos financieros vs déficit o superávit presupuestario del GAD Provincial del Azuay en el periodo 2007 - 2018	</a:t>
            </a:r>
            <a:endParaRPr lang="es-ES" dirty="0"/>
          </a:p>
        </p:txBody>
      </p:sp>
      <p:pic>
        <p:nvPicPr>
          <p:cNvPr id="10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28218" y="1021642"/>
            <a:ext cx="471677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del Indicador de Solvencia del GAD Provincial del Azuay en el periodo 2007 - </a:t>
            </a:r>
            <a:r>
              <a:rPr lang="es-419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607786" y="1021642"/>
            <a:ext cx="519388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Valores observados y estimados entre variación de la deuda y el indicador de solvencia del GAD Provincial del Azuay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25ECF83-4BDD-44A7-BE8C-876A09F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3AAFB49-6795-4B12-9232-8525F5D3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CEAFF536-DDE7-4F75-8347-B32AD77B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0507799"/>
              </p:ext>
            </p:extLst>
          </p:nvPr>
        </p:nvGraphicFramePr>
        <p:xfrm>
          <a:off x="639838" y="2582458"/>
          <a:ext cx="47377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385895100"/>
              </p:ext>
            </p:extLst>
          </p:nvPr>
        </p:nvGraphicFramePr>
        <p:xfrm>
          <a:off x="6590418" y="2575020"/>
          <a:ext cx="4820920" cy="283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52B34969-D437-4D54-AD20-C0F854B3F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="" xmlns:a16="http://schemas.microsoft.com/office/drawing/2014/main" id="{8A84E4C5-6CF3-4A24-9022-DE81EAAF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UniversidaddelAzuay (@uazuay) | Twitter">
            <a:extLst>
              <a:ext uri="{FF2B5EF4-FFF2-40B4-BE49-F238E27FC236}">
                <a16:creationId xmlns="" xmlns:a16="http://schemas.microsoft.com/office/drawing/2014/main" id="{E87D0F20-F863-4478-95BF-B03955CD2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3928" y="298147"/>
            <a:ext cx="9427336" cy="1325563"/>
          </a:xfrm>
        </p:spPr>
        <p:txBody>
          <a:bodyPr>
            <a:normAutofit/>
          </a:bodyPr>
          <a:lstStyle/>
          <a:p>
            <a:pPr algn="ctr"/>
            <a:r>
              <a:rPr lang="es-419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Análisis de Sensibilidad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93817" y="2238561"/>
            <a:ext cx="3017521" cy="224676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deducción anterior se infiere que para conseguir que el crecimiento de la deuda sea cero, el superávit presupuestario debe ser mayor a la deuda más su costo en un 0.4182%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657600" y="11320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15630" y="12914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048000" y="1527871"/>
                <a:ext cx="6096000" cy="380225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−0.1006</m:t>
                          </m:r>
                        </m:num>
                        <m:den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0.2405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/>
                </a:r>
                <a:b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s-419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0.2405</m:t>
                          </m:r>
                        </m:den>
                      </m:f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0.1006</m:t>
                          </m:r>
                        </m:num>
                        <m:den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0.2405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			</a:t>
                </a:r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s-419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Siendo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419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∆</m:t>
                        </m:r>
                        <m:r>
                          <a:rPr lang="es-419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s-419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419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0.1006</m:t>
                          </m:r>
                        </m:num>
                        <m:den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0.2405</m:t>
                          </m:r>
                        </m:den>
                      </m:f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s-419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419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=−0.4182</m:t>
                      </m:r>
                    </m:oMath>
                  </m:oMathPara>
                </a14:m>
                <a:endParaRPr lang="es-E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27871"/>
                <a:ext cx="6096000" cy="3802259"/>
              </a:xfrm>
              <a:prstGeom prst="rect">
                <a:avLst/>
              </a:prstGeom>
              <a:blipFill rotWithShape="0">
                <a:blip r:embed="rId5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C55024-5C9C-47CE-BF9C-46DB72E7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C7534B2-C622-4931-8D63-78306ADB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daddelAzuay (@uazuay) | Twitter">
            <a:extLst>
              <a:ext uri="{FF2B5EF4-FFF2-40B4-BE49-F238E27FC236}">
                <a16:creationId xmlns="" xmlns:a16="http://schemas.microsoft.com/office/drawing/2014/main" id="{E987E2B4-5304-4748-AD68-C9968BE99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59" y="163606"/>
            <a:ext cx="11155680" cy="1325563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159" y="1494503"/>
            <a:ext cx="11155680" cy="5240087"/>
          </a:xfrm>
        </p:spPr>
        <p:txBody>
          <a:bodyPr>
            <a:normAutofit/>
          </a:bodyPr>
          <a:lstStyle/>
          <a:p>
            <a:pPr algn="just"/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demostró la vulnerabilidad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el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nivel de dependencia  financiera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esta institución con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obierno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centralidad fiscal decanta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escasa capacidad de </a:t>
            </a:r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recaudación que tienen estos niveles de gobierno frente a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gastos que </a:t>
            </a:r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implican su rol en el sector rural.</a:t>
            </a:r>
          </a:p>
          <a:p>
            <a:pPr algn="just"/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importante l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capacidad de gestión del Gobierno Provincial para fomentar </a:t>
            </a: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desarrollo de la provincia dentro de sus competencias en el área productiva de la zona rural (Por ejemplo en el caso de la pandemia).</a:t>
            </a:r>
          </a:p>
          <a:p>
            <a:pPr algn="just"/>
            <a:endPara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0C55024-5C9C-47CE-BF9C-46DB72E76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2C7534B2-C622-4931-8D63-78306ADB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niversidaddelAzuay (@uazuay) | Twitter">
            <a:extLst>
              <a:ext uri="{FF2B5EF4-FFF2-40B4-BE49-F238E27FC236}">
                <a16:creationId xmlns="" xmlns:a16="http://schemas.microsoft.com/office/drawing/2014/main" id="{E987E2B4-5304-4748-AD68-C9968BE992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0"/>
            <a:ext cx="11155680" cy="1325563"/>
          </a:xfrm>
        </p:spPr>
        <p:txBody>
          <a:bodyPr>
            <a:normAutofit/>
          </a:bodyPr>
          <a:lstStyle/>
          <a:p>
            <a:r>
              <a:rPr lang="es-419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45" y="977832"/>
            <a:ext cx="11792755" cy="575675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419" sz="2400" dirty="0"/>
              <a:t>Baldacci E., McHugh J., &amp; Petrova I. (2011). Measuring Fiscal Vulnerability and Fiscal Stress: A Proposed Set of Indicators. </a:t>
            </a:r>
            <a:r>
              <a:rPr lang="es-419" sz="2400" i="1" dirty="0"/>
              <a:t>International Monetary Fund.</a:t>
            </a:r>
            <a:r>
              <a:rPr lang="es-419" sz="2400" dirty="0"/>
              <a:t> </a:t>
            </a:r>
            <a:endParaRPr lang="es-ES" sz="2400" dirty="0"/>
          </a:p>
          <a:p>
            <a:pPr algn="just"/>
            <a:r>
              <a:rPr lang="es-419" sz="2400" dirty="0"/>
              <a:t>Brixi, H., &amp; Schick, A. (2002). Government at Risk.</a:t>
            </a:r>
            <a:r>
              <a:rPr lang="es-419" sz="2400" i="1" dirty="0"/>
              <a:t> The World Bank and Oxford University Press.</a:t>
            </a:r>
            <a:r>
              <a:rPr lang="es-419" sz="2400" dirty="0"/>
              <a:t> </a:t>
            </a:r>
            <a:endParaRPr lang="es-ES" sz="2400" dirty="0"/>
          </a:p>
          <a:p>
            <a:pPr algn="just"/>
            <a:r>
              <a:rPr lang="es-419" sz="2400" dirty="0"/>
              <a:t>Código Orgánico Organización Territorial Autonomía Descentralización [COOTAD]. (2010). Código Orgánico Organización Territorial Autonomía Descentralización COOTAD. </a:t>
            </a:r>
            <a:r>
              <a:rPr lang="es-419" sz="2400" i="1" dirty="0"/>
              <a:t>Registro Oficial Suplemento 303</a:t>
            </a:r>
            <a:r>
              <a:rPr lang="es-419" sz="2400" dirty="0"/>
              <a:t>, </a:t>
            </a:r>
            <a:r>
              <a:rPr lang="es-419" sz="2400" i="1" dirty="0"/>
              <a:t>2</a:t>
            </a:r>
            <a:r>
              <a:rPr lang="es-419" sz="2400" dirty="0"/>
              <a:t>, 174. http://www.oas.org/juridico/pdfs/mesicic4_ecu_org.pdf</a:t>
            </a:r>
            <a:endParaRPr lang="es-ES" sz="2400" dirty="0"/>
          </a:p>
          <a:p>
            <a:pPr algn="just"/>
            <a:r>
              <a:rPr lang="es-419" sz="2400" dirty="0"/>
              <a:t>Código Orgánico de Planificación y Finanzas Públicas. (2010). Código Orgánico de Planificación y Finanzas Públicas. https://www.finanzas.gob.ec/wp-content/uploads/downloads/2012/09/CODIGO_PLANIFICACION_FINAZAS.pdf</a:t>
            </a:r>
            <a:endParaRPr lang="es-ES" sz="2400" dirty="0"/>
          </a:p>
          <a:p>
            <a:pPr algn="just"/>
            <a:r>
              <a:rPr lang="es-419" sz="2400" dirty="0"/>
              <a:t>Constitución de la República del Ecuador. (2008). Constitución de la República del Ecuador. </a:t>
            </a:r>
            <a:r>
              <a:rPr lang="es-419" sz="2400" i="1" dirty="0"/>
              <a:t>Registro Oficial 449</a:t>
            </a:r>
            <a:r>
              <a:rPr lang="es-419" sz="2400" dirty="0"/>
              <a:t>. https://www.oas.org/juridico/pdfs/mesicic4_ecu_const.pdf</a:t>
            </a:r>
            <a:endParaRPr lang="es-ES" sz="2400" dirty="0"/>
          </a:p>
          <a:p>
            <a:pPr algn="just"/>
            <a:r>
              <a:rPr lang="es-419" sz="2400" dirty="0"/>
              <a:t>Gobierno Provincial del Azuay. (2020). La solidaridad vencerá a la adversidad. </a:t>
            </a:r>
            <a:r>
              <a:rPr lang="es-419" sz="2400" u="sng" dirty="0"/>
              <a:t>https://www.azuay.gob.ec/?page_id=5124</a:t>
            </a:r>
            <a:endParaRPr lang="es-ES" sz="2400" dirty="0"/>
          </a:p>
          <a:p>
            <a:pPr algn="just"/>
            <a:r>
              <a:rPr lang="es-419" sz="2400" dirty="0"/>
              <a:t>Gujarati, D., &amp; Porter, D. (2010). </a:t>
            </a:r>
            <a:r>
              <a:rPr lang="es-419" sz="2400" i="1" dirty="0"/>
              <a:t>Econometría. </a:t>
            </a:r>
            <a:r>
              <a:rPr lang="es-419" sz="2400" dirty="0"/>
              <a:t>México: The McGraw-Hill</a:t>
            </a:r>
            <a:endParaRPr lang="es-ES" sz="2400" dirty="0"/>
          </a:p>
          <a:p>
            <a:pPr algn="just"/>
            <a:r>
              <a:rPr lang="es-419" sz="2400" dirty="0"/>
              <a:t>Hemming, R., Kell, M., &amp; Schimmelpfennig, A. (2003). Fiscal Vulnerability and Financial Crises. </a:t>
            </a:r>
            <a:r>
              <a:rPr lang="es-419" sz="2400" i="1" dirty="0"/>
              <a:t>International Monetary Fund</a:t>
            </a:r>
            <a:r>
              <a:rPr lang="es-419" sz="2400" dirty="0"/>
              <a:t> , </a:t>
            </a:r>
            <a:r>
              <a:rPr lang="es-419" sz="2400" i="1" dirty="0"/>
              <a:t>218.</a:t>
            </a:r>
            <a:endParaRPr lang="es-ES" sz="2400" dirty="0"/>
          </a:p>
          <a:p>
            <a:pPr algn="just"/>
            <a:r>
              <a:rPr lang="es-419" sz="2400" dirty="0"/>
              <a:t>Hemming, R., &amp; Petrie, M. (2000). A Framework for Assessing Fiscal Vulnerability. </a:t>
            </a:r>
            <a:r>
              <a:rPr lang="es-419" sz="2400" i="1" dirty="0"/>
              <a:t>IMF Working Papers</a:t>
            </a:r>
            <a:r>
              <a:rPr lang="es-419" sz="2400" dirty="0"/>
              <a:t>, </a:t>
            </a:r>
            <a:r>
              <a:rPr lang="es-419" sz="2400" i="1" dirty="0"/>
              <a:t>00</a:t>
            </a:r>
            <a:r>
              <a:rPr lang="es-419" sz="2400" dirty="0"/>
              <a:t>(52), 2–21. https://doi.org/10.5089/9781451847246.001</a:t>
            </a:r>
            <a:endParaRPr lang="es-ES" sz="2400" dirty="0"/>
          </a:p>
          <a:p>
            <a:pPr algn="just"/>
            <a:r>
              <a:rPr lang="es-419" sz="2400" dirty="0"/>
              <a:t>International Monetary Fund. (1988). World economic outlook: A survey by the staff of the international monetary fund. </a:t>
            </a:r>
            <a:r>
              <a:rPr lang="es-419" sz="2400" i="1" dirty="0"/>
              <a:t>Journal of Macroeconomics</a:t>
            </a:r>
            <a:r>
              <a:rPr lang="es-419" sz="2400" dirty="0"/>
              <a:t>, </a:t>
            </a:r>
            <a:r>
              <a:rPr lang="es-419" sz="2400" i="1" dirty="0"/>
              <a:t>6</a:t>
            </a:r>
            <a:r>
              <a:rPr lang="es-419" sz="2400" dirty="0"/>
              <a:t>(1), 118. https://doi.org/10.1016/0164-0704(84)90151-4</a:t>
            </a:r>
            <a:endParaRPr lang="es-ES" sz="2400" dirty="0"/>
          </a:p>
          <a:p>
            <a:pPr algn="just"/>
            <a:r>
              <a:rPr lang="es-419" sz="2400" dirty="0"/>
              <a:t>Keynes, J. (1937). The General Theory of Employment, </a:t>
            </a:r>
            <a:r>
              <a:rPr lang="es-419" sz="2400" i="1" dirty="0"/>
              <a:t>Quarterly Journal of Economics, 51(2)</a:t>
            </a:r>
            <a:r>
              <a:rPr lang="es-419" sz="2400" dirty="0"/>
              <a:t>, 209-230</a:t>
            </a:r>
            <a:endParaRPr lang="es-ES" sz="2400" dirty="0"/>
          </a:p>
          <a:p>
            <a:pPr algn="just"/>
            <a:r>
              <a:rPr lang="es-419" sz="2400" dirty="0"/>
              <a:t>Madrigal, G., &amp; Bueno, E. (2019). Transferencias, Gestión Fiscal Municipal y la Desigualdad Interregional en México. </a:t>
            </a:r>
            <a:r>
              <a:rPr lang="es-419" sz="2400" i="1" dirty="0"/>
              <a:t>Investigación Administrativa</a:t>
            </a:r>
            <a:r>
              <a:rPr lang="es-419" sz="2400" dirty="0"/>
              <a:t>, </a:t>
            </a:r>
            <a:r>
              <a:rPr lang="es-419" sz="2400" i="1" dirty="0"/>
              <a:t>48</a:t>
            </a:r>
            <a:r>
              <a:rPr lang="es-419" sz="2400" dirty="0"/>
              <a:t>, 1–18. https://doi.org/10.35426/iav48n124.03</a:t>
            </a:r>
            <a:endParaRPr lang="es-ES" sz="2400" dirty="0"/>
          </a:p>
          <a:p>
            <a:pPr algn="just"/>
            <a:r>
              <a:rPr lang="es-419" sz="2400" dirty="0"/>
              <a:t>Mouritzen, P., &amp; Narver, B. (1989). Grant systems and vulnerability to fiscal stress: a comparative study of Danish and North American local government. </a:t>
            </a:r>
            <a:r>
              <a:rPr lang="es-419" sz="2400" i="1" dirty="0"/>
              <a:t>Environment and Planning C: Government and Policy, 7,</a:t>
            </a:r>
            <a:r>
              <a:rPr lang="es-419" sz="2400" dirty="0"/>
              <a:t> 285-299</a:t>
            </a:r>
            <a:endParaRPr lang="es-ES" sz="2400" dirty="0"/>
          </a:p>
          <a:p>
            <a:pPr algn="just"/>
            <a:r>
              <a:rPr lang="es-419" sz="2400" dirty="0"/>
              <a:t>Lora, E. (2009). La Vulnerabilidad Fiscal del Gasto Social: ¿Es Diferente America Latina? </a:t>
            </a:r>
            <a:r>
              <a:rPr lang="es-419" sz="2400" i="1" dirty="0"/>
              <a:t>Revista de Análisis Económico</a:t>
            </a:r>
            <a:r>
              <a:rPr lang="es-419" sz="2400" dirty="0"/>
              <a:t>, </a:t>
            </a:r>
            <a:r>
              <a:rPr lang="es-419" sz="2400" i="1" dirty="0"/>
              <a:t>24</a:t>
            </a:r>
            <a:r>
              <a:rPr lang="es-419" sz="2400" dirty="0"/>
              <a:t>(1), 3–20. https://doi.org/10.4067/s0718-88702009000100001</a:t>
            </a:r>
            <a:endParaRPr lang="es-ES" sz="2400" dirty="0"/>
          </a:p>
          <a:p>
            <a:pPr algn="just"/>
            <a:r>
              <a:rPr lang="es-419" sz="2400" dirty="0"/>
              <a:t>Paniagua, F. &amp; Navarro, R. (2010). </a:t>
            </a:r>
            <a:r>
              <a:rPr lang="es-419" sz="2400" i="1" dirty="0"/>
              <a:t>Hacienda Pública I</a:t>
            </a:r>
            <a:r>
              <a:rPr lang="es-419" sz="2400" dirty="0"/>
              <a:t>. Madrid, España: Pearson Eduación S.A.</a:t>
            </a:r>
            <a:endParaRPr lang="es-ES" sz="2400" dirty="0"/>
          </a:p>
          <a:p>
            <a:pPr algn="just"/>
            <a:r>
              <a:rPr lang="es-419" sz="2400" dirty="0"/>
              <a:t>Superintendencia de Compañías, Valores y Seguros. (2018). Investigación y Estudio. </a:t>
            </a:r>
            <a:r>
              <a:rPr lang="es-419" sz="2400" u="sng" dirty="0"/>
              <a:t>https://investigacionyestudios.supercias.gob.ec/</a:t>
            </a:r>
            <a:endParaRPr lang="es-ES" sz="2400" dirty="0"/>
          </a:p>
          <a:p>
            <a:pPr algn="just"/>
            <a:r>
              <a:rPr lang="es-419" sz="2400" dirty="0"/>
              <a:t>Tanzi, V. (2000). Policies, Institutions and the Dark Side of Economics. </a:t>
            </a:r>
            <a:r>
              <a:rPr lang="es-419" sz="2400" i="1" dirty="0"/>
              <a:t>Public Choice</a:t>
            </a:r>
            <a:r>
              <a:rPr lang="es-419" sz="2400" dirty="0"/>
              <a:t>, </a:t>
            </a:r>
            <a:r>
              <a:rPr lang="es-419" sz="2400" i="1" dirty="0"/>
              <a:t>108(3/4), </a:t>
            </a:r>
            <a:r>
              <a:rPr lang="es-419" sz="2400" dirty="0"/>
              <a:t>387-390.</a:t>
            </a:r>
            <a:endParaRPr lang="es-ES" sz="2400" dirty="0"/>
          </a:p>
          <a:p>
            <a:pPr algn="just"/>
            <a:r>
              <a:rPr lang="es-419" sz="2400" dirty="0"/>
              <a:t>Wolman, H., &amp; Davis, B. (1980). Local government strategies to cope with fiscal pressure. </a:t>
            </a:r>
            <a:r>
              <a:rPr lang="es-419" sz="2400" i="1" dirty="0"/>
              <a:t>Sage Yearbooks in Politics and Public Policy, 9,</a:t>
            </a:r>
            <a:r>
              <a:rPr lang="es-419" sz="2400" dirty="0"/>
              <a:t> 231-248.</a:t>
            </a: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314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B68F074-FE50-4CAE-A3FE-A80BF3C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553F8CF-A2D9-490E-ACF1-7D25DB2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5155" y="185151"/>
            <a:ext cx="10515600" cy="1325563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5155" y="1393417"/>
            <a:ext cx="10986563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LITERATURA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419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BIBLIOGRAFÍA</a:t>
            </a:r>
          </a:p>
        </p:txBody>
      </p:sp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FC97641C-3D0C-4265-B6DB-9B68B1E0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5315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9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B68F074-FE50-4CAE-A3FE-A80BF3C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96382" y="-5673304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553F8CF-A2D9-490E-ACF1-7D25DB2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58028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7869" y="208200"/>
            <a:ext cx="10515600" cy="1032572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FC97641C-3D0C-4265-B6DB-9B68B1E0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5315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vincia de Azuay - Wikipedia, la enciclopedia lib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37" y="890231"/>
            <a:ext cx="4531192" cy="487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209709" y="1161847"/>
            <a:ext cx="6294463" cy="8539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419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Ecuador se compone de 24 gobiernos provinciales, </a:t>
            </a:r>
          </a:p>
          <a:p>
            <a:pPr marL="0" indent="0" algn="just">
              <a:buNone/>
            </a:pPr>
            <a:r>
              <a:rPr lang="es-419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221 gobiernos municipales, y 823 gobiernos parroquiales.</a:t>
            </a:r>
          </a:p>
          <a:p>
            <a:pPr marL="0" indent="0" algn="just">
              <a:buNone/>
            </a:pPr>
            <a:endParaRPr lang="es-419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419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9709" y="2187692"/>
            <a:ext cx="62997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Gobiernos Autónomos Descentralizados, se rigen en: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709" y="2625718"/>
            <a:ext cx="6294463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CONSTITUCIÓN DE LA REPÚBLICA DEL ECUADOR 2008.</a:t>
            </a:r>
          </a:p>
          <a:p>
            <a:pPr algn="just"/>
            <a:endParaRPr lang="es-41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COOTAD: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Orgánico de Organización Territorial, Autonomía y Descentralización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Organización Territorial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Competencias</a:t>
            </a:r>
          </a:p>
          <a:p>
            <a:pPr algn="just"/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COPYF: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Código Orgánico de Planificación y Finanzas Públicas.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419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7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B68F074-FE50-4CAE-A3FE-A80BF3C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553F8CF-A2D9-490E-ACF1-7D25DB2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171941"/>
            <a:ext cx="10515600" cy="1325563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ANTECEDENTES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FC97641C-3D0C-4265-B6DB-9B68B1E0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5315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27498" t="23724" r="33898" b="12864"/>
          <a:stretch/>
        </p:blipFill>
        <p:spPr>
          <a:xfrm>
            <a:off x="1297801" y="1069491"/>
            <a:ext cx="5483179" cy="5064022"/>
          </a:xfrm>
          <a:prstGeom prst="rect">
            <a:avLst/>
          </a:prstGeom>
        </p:spPr>
      </p:pic>
      <p:pic>
        <p:nvPicPr>
          <p:cNvPr id="13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846961" y="2135984"/>
            <a:ext cx="305229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el Modelo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Equidad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Territorial se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especifica que el </a:t>
            </a:r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 de ingresos permanentes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de ingresos no permanentes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presupuesto general del Estado deben ser transferidos a los GADs.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B68F074-FE50-4CAE-A3FE-A80BF3C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553F8CF-A2D9-490E-ACF1-7D25DB2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171941"/>
            <a:ext cx="10515600" cy="1325563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83748" y="1497617"/>
            <a:ext cx="3530421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PROBLEMÁTICA</a:t>
            </a:r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 Vulnerabilidad Fiscal de los gobiernos subnacionales, en torno a las trasferencias del Estado.</a:t>
            </a:r>
          </a:p>
          <a:p>
            <a:pPr algn="just"/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</a:t>
            </a:r>
          </a:p>
          <a:p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vulnerabilidad y sostenibilidad fiscal del caso del GAD provincial del Azuay en el Ecuador.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54443" y="1497617"/>
            <a:ext cx="3551886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419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MOTIVO DE INVESTIGACIÓN</a:t>
            </a:r>
          </a:p>
          <a:p>
            <a:endParaRPr lang="es-41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existe un sistema de información de las cuentas fiscales de los niveles de gobierno subnacionales. </a:t>
            </a:r>
          </a:p>
          <a:p>
            <a:pPr marL="285750" indent="-285750" algn="just">
              <a:buFontTx/>
              <a:buChar char="-"/>
            </a:pP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Pocos análisis sobre las finanzas públicas subnacionales.</a:t>
            </a:r>
          </a:p>
          <a:p>
            <a:pPr marL="285750" indent="-285750" algn="just">
              <a:buFontTx/>
              <a:buChar char="-"/>
            </a:pP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Aportar a la ciudadanía con análisis pertinente para comprender la realidad local, y tomar decisiones de políticas locales.</a:t>
            </a:r>
          </a:p>
        </p:txBody>
      </p:sp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FC97641C-3D0C-4265-B6DB-9B68B1E0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5315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59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FB68F074-FE50-4CAE-A3FE-A80BF3C8D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5553F8CF-A2D9-490E-ACF1-7D25DB2A8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820" y="171941"/>
            <a:ext cx="10515600" cy="1325563"/>
          </a:xfrm>
        </p:spPr>
        <p:txBody>
          <a:bodyPr>
            <a:normAutofit/>
          </a:bodyPr>
          <a:lstStyle/>
          <a:p>
            <a:r>
              <a:rPr lang="es-419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REVISIÓN DE LA LITERATURA</a:t>
            </a:r>
            <a:endParaRPr lang="es-E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FC97641C-3D0C-4265-B6DB-9B68B1E09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5315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92444" y="1322854"/>
            <a:ext cx="4314424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-Mouritzen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(1989), realizó un estudio comparativo de los efectos de las vulnerabilidades al estrés fiscal entre Dinamarca y Estados Unidos. </a:t>
            </a:r>
            <a:endParaRPr lang="es-419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-Wolman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Davis (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1980) refieren al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estrés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fiscal.</a:t>
            </a:r>
          </a:p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-Baldacci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McHugh &amp; Petrova (2011), realizan un estudio cuantitativo para monitorear la vulnerabilidad y el estrés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fiscal.</a:t>
            </a:r>
          </a:p>
          <a:p>
            <a:pPr algn="just"/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-Madrigal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Bueno (2019), realizan un estudio acerca de las transferencias y gestión fiscal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5634926" y="1322854"/>
            <a:ext cx="56157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considera que cuando un 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Gobierno Autónomo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Descentralizado no tiene autonomía financiera y excede los límites del endeudamiento público podría adolecer de vulnerabilidad fiscal.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34926" y="3126576"/>
            <a:ext cx="56157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vulnerabilidad fiscal de los GADs se refiere a la incapacidad de hacer frente a las obligaciones, con recursos propios, o con los ingresos generados por la propia institución (ingresos deficientes</a:t>
            </a:r>
            <a:r>
              <a:rPr lang="es-419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Lora, 2009).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39" y="379926"/>
            <a:ext cx="10515600" cy="945637"/>
          </a:xfrm>
        </p:spPr>
        <p:txBody>
          <a:bodyPr>
            <a:normAutofit/>
          </a:bodyPr>
          <a:lstStyle/>
          <a:p>
            <a:r>
              <a:rPr lang="es-419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s-E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188003"/>
              </p:ext>
            </p:extLst>
          </p:nvPr>
        </p:nvGraphicFramePr>
        <p:xfrm>
          <a:off x="187602" y="1325563"/>
          <a:ext cx="11474311" cy="5229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F31363A1-6B2B-4580-831A-A80BF1C51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134E95D0-3B58-40BA-86F9-4F524C2ED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iversidaddelAzuay (@uazuay) | Twitter">
            <a:extLst>
              <a:ext uri="{FF2B5EF4-FFF2-40B4-BE49-F238E27FC236}">
                <a16:creationId xmlns="" xmlns:a16="http://schemas.microsoft.com/office/drawing/2014/main" id="{3014C91B-B3F9-4C0C-B159-AA055A5BF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1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203201"/>
            <a:ext cx="11060484" cy="1325563"/>
          </a:xfrm>
        </p:spPr>
        <p:txBody>
          <a:bodyPr>
            <a:normAutofit/>
          </a:bodyPr>
          <a:lstStyle/>
          <a:p>
            <a:r>
              <a:rPr lang="es-419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74682" y="1528764"/>
            <a:ext cx="47248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partida Transferencias y Donaciones, como porcentaje de los Ingresos Totales del GAD Provincial del Azuay en el periodo 2007 - </a:t>
            </a:r>
            <a:r>
              <a:rPr lang="es-419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88424" y="1529475"/>
            <a:ext cx="516367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comparativa en dólares, de las partidas de los Ingresos Corrientes y de Capital del GAD Provincial del Azuay en el periodo 2007 - 2018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25ECF83-4BDD-44A7-BE8C-876A09F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3AAFB49-6795-4B12-9232-8525F5D3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CEAFF536-DDE7-4F75-8347-B32AD77B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56883199"/>
              </p:ext>
            </p:extLst>
          </p:nvPr>
        </p:nvGraphicFramePr>
        <p:xfrm>
          <a:off x="270456" y="3411139"/>
          <a:ext cx="4929074" cy="279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79938009"/>
              </p:ext>
            </p:extLst>
          </p:nvPr>
        </p:nvGraphicFramePr>
        <p:xfrm>
          <a:off x="5718810" y="3500387"/>
          <a:ext cx="5612130" cy="2787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2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0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456" y="203201"/>
            <a:ext cx="11060484" cy="1325563"/>
          </a:xfrm>
        </p:spPr>
        <p:txBody>
          <a:bodyPr>
            <a:normAutofit/>
          </a:bodyPr>
          <a:lstStyle/>
          <a:p>
            <a:r>
              <a:rPr lang="es-419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es-ES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815340" y="1529475"/>
            <a:ext cx="47167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partida Transferencias y Donaciones Corrientes como porcentaje del Ingreso Total del GAD Provincial del Azuay en el periodo 2007 - 2018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45124" y="1529475"/>
            <a:ext cx="48858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Evolución de la partida Transferencias y Donaciones de Capital como porcentaje del Ingreso Total del GAD Provincial del Azuay en el periodo 2007 - 2018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525ECF83-4BDD-44A7-BE8C-876A09F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733757" y="-5733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E3AAFB49-6795-4B12-9232-8525F5D38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733757" y="399757"/>
            <a:ext cx="724486" cy="1219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niversidaddelAzuay (@uazuay) | Twitter">
            <a:extLst>
              <a:ext uri="{FF2B5EF4-FFF2-40B4-BE49-F238E27FC236}">
                <a16:creationId xmlns="" xmlns:a16="http://schemas.microsoft.com/office/drawing/2014/main" id="{CEAFF536-DDE7-4F75-8347-B32AD77BA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3" b="20380"/>
          <a:stretch/>
        </p:blipFill>
        <p:spPr bwMode="auto">
          <a:xfrm>
            <a:off x="11411338" y="0"/>
            <a:ext cx="780662" cy="52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1198341816"/>
              </p:ext>
            </p:extLst>
          </p:nvPr>
        </p:nvGraphicFramePr>
        <p:xfrm>
          <a:off x="17144" y="3456988"/>
          <a:ext cx="5514975" cy="26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986266452"/>
              </p:ext>
            </p:extLst>
          </p:nvPr>
        </p:nvGraphicFramePr>
        <p:xfrm>
          <a:off x="6122395" y="3460163"/>
          <a:ext cx="5612130" cy="267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6" descr="Facultad de Ciencias Económicas - 50º Jornadas Internacionales de Finanzas  Públic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5" t="29823" r="33226" b="27126"/>
          <a:stretch/>
        </p:blipFill>
        <p:spPr bwMode="auto">
          <a:xfrm>
            <a:off x="115910" y="6133513"/>
            <a:ext cx="1254051" cy="4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1069</Words>
  <Application>Microsoft Office PowerPoint</Application>
  <PresentationFormat>Panorámica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CONTENIDO</vt:lpstr>
      <vt:lpstr>ANTECEDENTES</vt:lpstr>
      <vt:lpstr>ANTECEDENTES</vt:lpstr>
      <vt:lpstr>INTRODUCCIÓN</vt:lpstr>
      <vt:lpstr>REVISIÓN DE LA LITERATURA</vt:lpstr>
      <vt:lpstr>METODOLOGÍA</vt:lpstr>
      <vt:lpstr>RESULTADOS</vt:lpstr>
      <vt:lpstr>RESULTADOS</vt:lpstr>
      <vt:lpstr>RESULTADOS</vt:lpstr>
      <vt:lpstr>MODELAMIENTO  ECONOMÉTRICO</vt:lpstr>
      <vt:lpstr>Presentación de PowerPoint</vt:lpstr>
      <vt:lpstr>Presentación de PowerPoint</vt:lpstr>
      <vt:lpstr>Análisis de Sensibilidad</vt:lpstr>
      <vt:lpstr>CONCLUSIONES</vt:lpstr>
      <vt:lpstr>BIBLIOGRAFÍA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García</dc:creator>
  <cp:lastModifiedBy>silvia.mejiam@gmail.com</cp:lastModifiedBy>
  <cp:revision>38</cp:revision>
  <dcterms:created xsi:type="dcterms:W3CDTF">2020-09-18T17:00:25Z</dcterms:created>
  <dcterms:modified xsi:type="dcterms:W3CDTF">2020-09-24T23:08:57Z</dcterms:modified>
</cp:coreProperties>
</file>