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3"/>
  </p:notesMasterIdLst>
  <p:handoutMasterIdLst>
    <p:handoutMasterId r:id="rId24"/>
  </p:handoutMasterIdLst>
  <p:sldIdLst>
    <p:sldId id="256" r:id="rId2"/>
    <p:sldId id="258" r:id="rId3"/>
    <p:sldId id="259" r:id="rId4"/>
    <p:sldId id="260" r:id="rId5"/>
    <p:sldId id="262" r:id="rId6"/>
    <p:sldId id="263" r:id="rId7"/>
    <p:sldId id="261" r:id="rId8"/>
    <p:sldId id="264" r:id="rId9"/>
    <p:sldId id="268" r:id="rId10"/>
    <p:sldId id="269" r:id="rId11"/>
    <p:sldId id="270" r:id="rId12"/>
    <p:sldId id="271" r:id="rId13"/>
    <p:sldId id="266" r:id="rId14"/>
    <p:sldId id="272" r:id="rId15"/>
    <p:sldId id="273" r:id="rId16"/>
    <p:sldId id="267" r:id="rId17"/>
    <p:sldId id="274" r:id="rId18"/>
    <p:sldId id="275" r:id="rId19"/>
    <p:sldId id="276" r:id="rId20"/>
    <p:sldId id="277" r:id="rId21"/>
    <p:sldId id="278" r:id="rId22"/>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06799F8-075E-4A3A-A7F6-7FBC6576F1A4}" styleName="Estilo temático 2 - Énfasis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87" d="100"/>
          <a:sy n="87" d="100"/>
        </p:scale>
        <p:origin x="252" y="-12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title>
      <c:tx>
        <c:rich>
          <a:bodyPr/>
          <a:lstStyle/>
          <a:p>
            <a:pPr>
              <a:defRPr/>
            </a:pPr>
            <a:r>
              <a:rPr lang="es-AR"/>
              <a:t>Gasto Público Consolidado</a:t>
            </a:r>
          </a:p>
        </c:rich>
      </c:tx>
      <c:overlay val="0"/>
    </c:title>
    <c:autoTitleDeleted val="0"/>
    <c:plotArea>
      <c:layout/>
      <c:barChart>
        <c:barDir val="col"/>
        <c:grouping val="stacked"/>
        <c:varyColors val="0"/>
        <c:ser>
          <c:idx val="0"/>
          <c:order val="0"/>
          <c:tx>
            <c:strRef>
              <c:f>'Gasto Publico Consolidado'!$F$7</c:f>
              <c:strCache>
                <c:ptCount val="1"/>
                <c:pt idx="0">
                  <c:v>Nación</c:v>
                </c:pt>
              </c:strCache>
            </c:strRef>
          </c:tx>
          <c:invertIfNegative val="0"/>
          <c:dLbls>
            <c:numFmt formatCode="0%" sourceLinked="0"/>
            <c:spPr>
              <a:noFill/>
              <a:ln>
                <a:noFill/>
              </a:ln>
              <a:effectLst/>
            </c:spPr>
            <c:txPr>
              <a:bodyPr rot="-1800000"/>
              <a:lstStyle/>
              <a:p>
                <a:pPr>
                  <a:defRPr/>
                </a:pPr>
                <a:endParaRPr lang="es-A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'Gasto Publico Consolidado'!$A$8:$A$35</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numCache>
            </c:numRef>
          </c:cat>
          <c:val>
            <c:numRef>
              <c:f>'Gasto Publico Consolidado'!$F$8:$F$35</c:f>
              <c:numCache>
                <c:formatCode>0.00%</c:formatCode>
                <c:ptCount val="28"/>
                <c:pt idx="0">
                  <c:v>0.62560725316139831</c:v>
                </c:pt>
                <c:pt idx="1">
                  <c:v>0.59154251679114134</c:v>
                </c:pt>
                <c:pt idx="2">
                  <c:v>0.55427672587172183</c:v>
                </c:pt>
                <c:pt idx="3">
                  <c:v>0.51567239230356043</c:v>
                </c:pt>
                <c:pt idx="4">
                  <c:v>0.51924132425159719</c:v>
                </c:pt>
                <c:pt idx="5">
                  <c:v>0.52628513081228145</c:v>
                </c:pt>
                <c:pt idx="6">
                  <c:v>0.52926822767189208</c:v>
                </c:pt>
                <c:pt idx="7">
                  <c:v>0.52589556814940308</c:v>
                </c:pt>
                <c:pt idx="8">
                  <c:v>0.51128200469755591</c:v>
                </c:pt>
                <c:pt idx="9">
                  <c:v>0.51381977124563016</c:v>
                </c:pt>
                <c:pt idx="10">
                  <c:v>0.51575817772870614</c:v>
                </c:pt>
                <c:pt idx="11">
                  <c:v>0.50956450608437642</c:v>
                </c:pt>
                <c:pt idx="12">
                  <c:v>0.51522631903577687</c:v>
                </c:pt>
                <c:pt idx="13">
                  <c:v>0.52665279219446814</c:v>
                </c:pt>
                <c:pt idx="14">
                  <c:v>0.49607976713453678</c:v>
                </c:pt>
                <c:pt idx="15">
                  <c:v>0.49848336763299228</c:v>
                </c:pt>
                <c:pt idx="16">
                  <c:v>0.48753710860619143</c:v>
                </c:pt>
                <c:pt idx="17">
                  <c:v>0.51901994466039081</c:v>
                </c:pt>
                <c:pt idx="18">
                  <c:v>0.53148695876125929</c:v>
                </c:pt>
                <c:pt idx="19">
                  <c:v>0.54173019207556539</c:v>
                </c:pt>
                <c:pt idx="20">
                  <c:v>0.54998869664930683</c:v>
                </c:pt>
                <c:pt idx="21">
                  <c:v>0.55448896380261059</c:v>
                </c:pt>
                <c:pt idx="22">
                  <c:v>0.56256425520754472</c:v>
                </c:pt>
                <c:pt idx="23">
                  <c:v>0.56111694220099717</c:v>
                </c:pt>
                <c:pt idx="24">
                  <c:v>0.580076741360677</c:v>
                </c:pt>
                <c:pt idx="25">
                  <c:v>0.55994338401918398</c:v>
                </c:pt>
                <c:pt idx="26">
                  <c:v>0.57839774517024256</c:v>
                </c:pt>
                <c:pt idx="27">
                  <c:v>0.55622920681758092</c:v>
                </c:pt>
              </c:numCache>
            </c:numRef>
          </c:val>
          <c:extLst>
            <c:ext xmlns:c16="http://schemas.microsoft.com/office/drawing/2014/chart" uri="{C3380CC4-5D6E-409C-BE32-E72D297353CC}">
              <c16:uniqueId val="{00000000-BA4D-4DC3-9810-2CA568470BD8}"/>
            </c:ext>
          </c:extLst>
        </c:ser>
        <c:ser>
          <c:idx val="1"/>
          <c:order val="1"/>
          <c:tx>
            <c:strRef>
              <c:f>'Gasto Publico Consolidado'!$G$7</c:f>
              <c:strCache>
                <c:ptCount val="1"/>
                <c:pt idx="0">
                  <c:v>Provincias + CABA</c:v>
                </c:pt>
              </c:strCache>
            </c:strRef>
          </c:tx>
          <c:invertIfNegative val="0"/>
          <c:dLbls>
            <c:numFmt formatCode="0%" sourceLinked="0"/>
            <c:spPr>
              <a:noFill/>
              <a:ln>
                <a:noFill/>
              </a:ln>
              <a:effectLst/>
            </c:spPr>
            <c:txPr>
              <a:bodyPr rot="-1800000"/>
              <a:lstStyle/>
              <a:p>
                <a:pPr>
                  <a:defRPr/>
                </a:pPr>
                <a:endParaRPr lang="es-A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'Gasto Publico Consolidado'!$A$8:$A$35</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numCache>
            </c:numRef>
          </c:cat>
          <c:val>
            <c:numRef>
              <c:f>'Gasto Publico Consolidado'!$G$8:$G$35</c:f>
              <c:numCache>
                <c:formatCode>0.00%</c:formatCode>
                <c:ptCount val="28"/>
                <c:pt idx="0">
                  <c:v>0.30820398283087902</c:v>
                </c:pt>
                <c:pt idx="1">
                  <c:v>0.32965606179278562</c:v>
                </c:pt>
                <c:pt idx="2">
                  <c:v>0.36388453407479382</c:v>
                </c:pt>
                <c:pt idx="3">
                  <c:v>0.39505383060718069</c:v>
                </c:pt>
                <c:pt idx="4">
                  <c:v>0.39234727140840475</c:v>
                </c:pt>
                <c:pt idx="5">
                  <c:v>0.39212520893055625</c:v>
                </c:pt>
                <c:pt idx="6">
                  <c:v>0.38973176777043861</c:v>
                </c:pt>
                <c:pt idx="7">
                  <c:v>0.39034451746582394</c:v>
                </c:pt>
                <c:pt idx="8">
                  <c:v>0.40105294944868808</c:v>
                </c:pt>
                <c:pt idx="9">
                  <c:v>0.40037698680292999</c:v>
                </c:pt>
                <c:pt idx="10">
                  <c:v>0.40020954417770649</c:v>
                </c:pt>
                <c:pt idx="11">
                  <c:v>0.40844540580786654</c:v>
                </c:pt>
                <c:pt idx="12">
                  <c:v>0.40322554919193127</c:v>
                </c:pt>
                <c:pt idx="13">
                  <c:v>0.39144946966538458</c:v>
                </c:pt>
                <c:pt idx="14">
                  <c:v>0.41447169758361063</c:v>
                </c:pt>
                <c:pt idx="15">
                  <c:v>0.41225423097267283</c:v>
                </c:pt>
                <c:pt idx="16">
                  <c:v>0.42109227071514654</c:v>
                </c:pt>
                <c:pt idx="17">
                  <c:v>0.39776071065192675</c:v>
                </c:pt>
                <c:pt idx="18">
                  <c:v>0.39257907323502844</c:v>
                </c:pt>
                <c:pt idx="19">
                  <c:v>0.37813593648778887</c:v>
                </c:pt>
                <c:pt idx="20">
                  <c:v>0.3665737164217322</c:v>
                </c:pt>
                <c:pt idx="21">
                  <c:v>0.3683135840578986</c:v>
                </c:pt>
                <c:pt idx="22">
                  <c:v>0.36340375492297883</c:v>
                </c:pt>
                <c:pt idx="23">
                  <c:v>0.36116520893099102</c:v>
                </c:pt>
                <c:pt idx="24">
                  <c:v>0.34607555948190138</c:v>
                </c:pt>
                <c:pt idx="25">
                  <c:v>0.36337956942235605</c:v>
                </c:pt>
                <c:pt idx="26">
                  <c:v>0.35213860953395193</c:v>
                </c:pt>
                <c:pt idx="27">
                  <c:v>0.37015557259957421</c:v>
                </c:pt>
              </c:numCache>
            </c:numRef>
          </c:val>
          <c:extLst>
            <c:ext xmlns:c16="http://schemas.microsoft.com/office/drawing/2014/chart" uri="{C3380CC4-5D6E-409C-BE32-E72D297353CC}">
              <c16:uniqueId val="{00000001-BA4D-4DC3-9810-2CA568470BD8}"/>
            </c:ext>
          </c:extLst>
        </c:ser>
        <c:ser>
          <c:idx val="2"/>
          <c:order val="2"/>
          <c:tx>
            <c:strRef>
              <c:f>'Gasto Publico Consolidado'!$H$7</c:f>
              <c:strCache>
                <c:ptCount val="1"/>
                <c:pt idx="0">
                  <c:v>Municipios</c:v>
                </c:pt>
              </c:strCache>
            </c:strRef>
          </c:tx>
          <c:invertIfNegative val="0"/>
          <c:dLbls>
            <c:numFmt formatCode="0%" sourceLinked="0"/>
            <c:spPr>
              <a:noFill/>
              <a:ln>
                <a:noFill/>
              </a:ln>
              <a:effectLst/>
            </c:spPr>
            <c:txPr>
              <a:bodyPr rot="-2100000"/>
              <a:lstStyle/>
              <a:p>
                <a:pPr>
                  <a:defRPr/>
                </a:pPr>
                <a:endParaRPr lang="es-A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'Gasto Publico Consolidado'!$A$8:$A$35</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numCache>
            </c:numRef>
          </c:cat>
          <c:val>
            <c:numRef>
              <c:f>'Gasto Publico Consolidado'!$H$8:$H$35</c:f>
              <c:numCache>
                <c:formatCode>0.00%</c:formatCode>
                <c:ptCount val="28"/>
                <c:pt idx="0">
                  <c:v>6.618876400772275E-2</c:v>
                </c:pt>
                <c:pt idx="1">
                  <c:v>7.8801421416073006E-2</c:v>
                </c:pt>
                <c:pt idx="2">
                  <c:v>8.183874005348428E-2</c:v>
                </c:pt>
                <c:pt idx="3">
                  <c:v>8.9273777089259043E-2</c:v>
                </c:pt>
                <c:pt idx="4">
                  <c:v>8.8411404339998126E-2</c:v>
                </c:pt>
                <c:pt idx="5">
                  <c:v>8.1589660257162425E-2</c:v>
                </c:pt>
                <c:pt idx="6">
                  <c:v>8.1000004557669147E-2</c:v>
                </c:pt>
                <c:pt idx="7">
                  <c:v>8.3759914384773024E-2</c:v>
                </c:pt>
                <c:pt idx="8">
                  <c:v>8.7665045853755896E-2</c:v>
                </c:pt>
                <c:pt idx="9">
                  <c:v>8.5803241951440026E-2</c:v>
                </c:pt>
                <c:pt idx="10">
                  <c:v>8.4032278093587362E-2</c:v>
                </c:pt>
                <c:pt idx="11">
                  <c:v>8.1990088107757098E-2</c:v>
                </c:pt>
                <c:pt idx="12">
                  <c:v>8.1548131772292073E-2</c:v>
                </c:pt>
                <c:pt idx="13">
                  <c:v>8.1897738140147225E-2</c:v>
                </c:pt>
                <c:pt idx="14">
                  <c:v>8.944853528185262E-2</c:v>
                </c:pt>
                <c:pt idx="15">
                  <c:v>8.9262401394334639E-2</c:v>
                </c:pt>
                <c:pt idx="16">
                  <c:v>9.1370620678662071E-2</c:v>
                </c:pt>
                <c:pt idx="17">
                  <c:v>8.3219344687682203E-2</c:v>
                </c:pt>
                <c:pt idx="18">
                  <c:v>7.5933968003712229E-2</c:v>
                </c:pt>
                <c:pt idx="19">
                  <c:v>8.0133871436645812E-2</c:v>
                </c:pt>
                <c:pt idx="20">
                  <c:v>8.3437586928960833E-2</c:v>
                </c:pt>
                <c:pt idx="21">
                  <c:v>7.7197452139490641E-2</c:v>
                </c:pt>
                <c:pt idx="22">
                  <c:v>7.4031989869476303E-2</c:v>
                </c:pt>
                <c:pt idx="23">
                  <c:v>7.7717848868011807E-2</c:v>
                </c:pt>
                <c:pt idx="24">
                  <c:v>7.3847699157421717E-2</c:v>
                </c:pt>
                <c:pt idx="25">
                  <c:v>7.6677046558459805E-2</c:v>
                </c:pt>
                <c:pt idx="26">
                  <c:v>6.9463645295805301E-2</c:v>
                </c:pt>
                <c:pt idx="27">
                  <c:v>7.3615220582844879E-2</c:v>
                </c:pt>
              </c:numCache>
            </c:numRef>
          </c:val>
          <c:extLst>
            <c:ext xmlns:c16="http://schemas.microsoft.com/office/drawing/2014/chart" uri="{C3380CC4-5D6E-409C-BE32-E72D297353CC}">
              <c16:uniqueId val="{00000002-BA4D-4DC3-9810-2CA568470BD8}"/>
            </c:ext>
          </c:extLst>
        </c:ser>
        <c:dLbls>
          <c:dLblPos val="ctr"/>
          <c:showLegendKey val="0"/>
          <c:showVal val="1"/>
          <c:showCatName val="0"/>
          <c:showSerName val="0"/>
          <c:showPercent val="0"/>
          <c:showBubbleSize val="0"/>
        </c:dLbls>
        <c:gapWidth val="55"/>
        <c:overlap val="100"/>
        <c:axId val="449868544"/>
        <c:axId val="449870080"/>
      </c:barChart>
      <c:catAx>
        <c:axId val="449868544"/>
        <c:scaling>
          <c:orientation val="minMax"/>
        </c:scaling>
        <c:delete val="0"/>
        <c:axPos val="b"/>
        <c:numFmt formatCode="General" sourceLinked="1"/>
        <c:majorTickMark val="none"/>
        <c:minorTickMark val="none"/>
        <c:tickLblPos val="nextTo"/>
        <c:txPr>
          <a:bodyPr rot="5400000" vert="horz"/>
          <a:lstStyle/>
          <a:p>
            <a:pPr>
              <a:defRPr/>
            </a:pPr>
            <a:endParaRPr lang="es-AR"/>
          </a:p>
        </c:txPr>
        <c:crossAx val="449870080"/>
        <c:crosses val="autoZero"/>
        <c:auto val="1"/>
        <c:lblAlgn val="ctr"/>
        <c:lblOffset val="100"/>
        <c:tickLblSkip val="1"/>
        <c:noMultiLvlLbl val="0"/>
      </c:catAx>
      <c:valAx>
        <c:axId val="449870080"/>
        <c:scaling>
          <c:orientation val="minMax"/>
          <c:max val="1"/>
        </c:scaling>
        <c:delete val="0"/>
        <c:axPos val="l"/>
        <c:majorGridlines/>
        <c:numFmt formatCode="0.00%" sourceLinked="1"/>
        <c:majorTickMark val="none"/>
        <c:minorTickMark val="none"/>
        <c:tickLblPos val="nextTo"/>
        <c:crossAx val="449868544"/>
        <c:crosses val="autoZero"/>
        <c:crossBetween val="between"/>
      </c:valAx>
    </c:plotArea>
    <c:legend>
      <c:legendPos val="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title>
      <c:tx>
        <c:rich>
          <a:bodyPr/>
          <a:lstStyle/>
          <a:p>
            <a:pPr>
              <a:defRPr/>
            </a:pPr>
            <a:r>
              <a:rPr lang="es-AR"/>
              <a:t>Recaudación Tributaria y Masa Coparticipable</a:t>
            </a:r>
          </a:p>
        </c:rich>
      </c:tx>
      <c:overlay val="0"/>
    </c:title>
    <c:autoTitleDeleted val="0"/>
    <c:plotArea>
      <c:layout/>
      <c:barChart>
        <c:barDir val="col"/>
        <c:grouping val="clustered"/>
        <c:varyColors val="0"/>
        <c:ser>
          <c:idx val="0"/>
          <c:order val="0"/>
          <c:tx>
            <c:strRef>
              <c:f>'Recaudación Trib. y Masa '!$A$6</c:f>
              <c:strCache>
                <c:ptCount val="1"/>
                <c:pt idx="0">
                  <c:v>Recaudación Tributaria Bruta Total</c:v>
                </c:pt>
              </c:strCache>
            </c:strRef>
          </c:tx>
          <c:invertIfNegative val="0"/>
          <c:cat>
            <c:numRef>
              <c:f>'Recaudación Trib. y Masa '!$B$5:$L$5</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'Recaudación Trib. y Masa '!$B$6:$M$6</c:f>
              <c:numCache>
                <c:formatCode>_(* #,##0_);_(* \(#,##0\);_(* "-"??_);_(@_)</c:formatCode>
                <c:ptCount val="12"/>
                <c:pt idx="0">
                  <c:v>363402.37520165002</c:v>
                </c:pt>
                <c:pt idx="1">
                  <c:v>486069.62313551002</c:v>
                </c:pt>
                <c:pt idx="2">
                  <c:v>643118.42701213004</c:v>
                </c:pt>
                <c:pt idx="3">
                  <c:v>810118.3493163099</c:v>
                </c:pt>
                <c:pt idx="4">
                  <c:v>1049361.1745361499</c:v>
                </c:pt>
                <c:pt idx="5">
                  <c:v>1436362.9752793801</c:v>
                </c:pt>
                <c:pt idx="6">
                  <c:v>1881746.1292513299</c:v>
                </c:pt>
                <c:pt idx="7">
                  <c:v>2537836.9041285501</c:v>
                </c:pt>
                <c:pt idx="8">
                  <c:v>3227715.017291219</c:v>
                </c:pt>
                <c:pt idx="9">
                  <c:v>4237777.2590050139</c:v>
                </c:pt>
                <c:pt idx="10">
                  <c:v>6173001.9261309393</c:v>
                </c:pt>
              </c:numCache>
            </c:numRef>
          </c:val>
          <c:extLst>
            <c:ext xmlns:c16="http://schemas.microsoft.com/office/drawing/2014/chart" uri="{C3380CC4-5D6E-409C-BE32-E72D297353CC}">
              <c16:uniqueId val="{00000000-1804-4FD5-AAEA-40B6BE3D9009}"/>
            </c:ext>
          </c:extLst>
        </c:ser>
        <c:ser>
          <c:idx val="1"/>
          <c:order val="1"/>
          <c:tx>
            <c:strRef>
              <c:f>'Recaudación Trib. y Masa '!$A$7</c:f>
              <c:strCache>
                <c:ptCount val="1"/>
                <c:pt idx="0">
                  <c:v>Masa Coparticipable </c:v>
                </c:pt>
              </c:strCache>
            </c:strRef>
          </c:tx>
          <c:invertIfNegative val="0"/>
          <c:cat>
            <c:numRef>
              <c:f>'Recaudación Trib. y Masa '!$B$5:$L$5</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'Recaudación Trib. y Masa '!$B$7:$L$7</c:f>
              <c:numCache>
                <c:formatCode>_(* #,##0_);_(* \(#,##0\);_(* "-"??_);_(@_)</c:formatCode>
                <c:ptCount val="11"/>
                <c:pt idx="0">
                  <c:v>121609.54084680154</c:v>
                </c:pt>
                <c:pt idx="1">
                  <c:v>163338.54705620496</c:v>
                </c:pt>
                <c:pt idx="2">
                  <c:v>216240.63639992604</c:v>
                </c:pt>
                <c:pt idx="3">
                  <c:v>273609.78803488612</c:v>
                </c:pt>
                <c:pt idx="4">
                  <c:v>355251.07203298411</c:v>
                </c:pt>
                <c:pt idx="5">
                  <c:v>484507.10801065661</c:v>
                </c:pt>
                <c:pt idx="6">
                  <c:v>659074.9305031572</c:v>
                </c:pt>
                <c:pt idx="7">
                  <c:v>843208.6814510033</c:v>
                </c:pt>
                <c:pt idx="8">
                  <c:v>1110264.7343237435</c:v>
                </c:pt>
                <c:pt idx="9">
                  <c:v>1737873.8</c:v>
                </c:pt>
                <c:pt idx="10">
                  <c:v>2482795.7999999998</c:v>
                </c:pt>
              </c:numCache>
            </c:numRef>
          </c:val>
          <c:extLst>
            <c:ext xmlns:c16="http://schemas.microsoft.com/office/drawing/2014/chart" uri="{C3380CC4-5D6E-409C-BE32-E72D297353CC}">
              <c16:uniqueId val="{00000001-1804-4FD5-AAEA-40B6BE3D9009}"/>
            </c:ext>
          </c:extLst>
        </c:ser>
        <c:dLbls>
          <c:showLegendKey val="0"/>
          <c:showVal val="0"/>
          <c:showCatName val="0"/>
          <c:showSerName val="0"/>
          <c:showPercent val="0"/>
          <c:showBubbleSize val="0"/>
        </c:dLbls>
        <c:gapWidth val="75"/>
        <c:axId val="394698112"/>
        <c:axId val="394699904"/>
      </c:barChart>
      <c:lineChart>
        <c:grouping val="standard"/>
        <c:varyColors val="0"/>
        <c:ser>
          <c:idx val="2"/>
          <c:order val="2"/>
          <c:tx>
            <c:strRef>
              <c:f>'Recaudación Trib. y Masa '!$A$8</c:f>
              <c:strCache>
                <c:ptCount val="1"/>
                <c:pt idx="0">
                  <c:v>Participación de la Masa Coparticipable en la Recaudación Tributaria Total (eje derecho)</c:v>
                </c:pt>
              </c:strCache>
            </c:strRef>
          </c:tx>
          <c:dLbls>
            <c:numFmt formatCode="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'Recaudación Trib. y Masa '!$B$5:$L$5</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'Recaudación Trib. y Masa '!$B$8:$L$8</c:f>
              <c:numCache>
                <c:formatCode>0.00%</c:formatCode>
                <c:ptCount val="11"/>
                <c:pt idx="0">
                  <c:v>0.33464156853493615</c:v>
                </c:pt>
                <c:pt idx="1">
                  <c:v>0.33603940522460557</c:v>
                </c:pt>
                <c:pt idx="2">
                  <c:v>0.33623766217453982</c:v>
                </c:pt>
                <c:pt idx="3">
                  <c:v>0.33774051441470987</c:v>
                </c:pt>
                <c:pt idx="4">
                  <c:v>0.33854032401190759</c:v>
                </c:pt>
                <c:pt idx="5">
                  <c:v>0.33731523044613249</c:v>
                </c:pt>
                <c:pt idx="6">
                  <c:v>0.3502464653748889</c:v>
                </c:pt>
                <c:pt idx="7">
                  <c:v>0.33225487425108857</c:v>
                </c:pt>
                <c:pt idx="8">
                  <c:v>0.34397855088690765</c:v>
                </c:pt>
                <c:pt idx="9">
                  <c:v>0.41009087872825928</c:v>
                </c:pt>
                <c:pt idx="10">
                  <c:v>0.40220233683875506</c:v>
                </c:pt>
              </c:numCache>
            </c:numRef>
          </c:val>
          <c:smooth val="0"/>
          <c:extLst>
            <c:ext xmlns:c16="http://schemas.microsoft.com/office/drawing/2014/chart" uri="{C3380CC4-5D6E-409C-BE32-E72D297353CC}">
              <c16:uniqueId val="{00000002-1804-4FD5-AAEA-40B6BE3D9009}"/>
            </c:ext>
          </c:extLst>
        </c:ser>
        <c:dLbls>
          <c:showLegendKey val="0"/>
          <c:showVal val="0"/>
          <c:showCatName val="0"/>
          <c:showSerName val="0"/>
          <c:showPercent val="0"/>
          <c:showBubbleSize val="0"/>
        </c:dLbls>
        <c:marker val="1"/>
        <c:smooth val="0"/>
        <c:axId val="394703616"/>
        <c:axId val="394701824"/>
      </c:lineChart>
      <c:catAx>
        <c:axId val="394698112"/>
        <c:scaling>
          <c:orientation val="minMax"/>
        </c:scaling>
        <c:delete val="0"/>
        <c:axPos val="b"/>
        <c:numFmt formatCode="General" sourceLinked="1"/>
        <c:majorTickMark val="none"/>
        <c:minorTickMark val="none"/>
        <c:tickLblPos val="nextTo"/>
        <c:crossAx val="394699904"/>
        <c:crosses val="autoZero"/>
        <c:auto val="1"/>
        <c:lblAlgn val="ctr"/>
        <c:lblOffset val="100"/>
        <c:noMultiLvlLbl val="0"/>
      </c:catAx>
      <c:valAx>
        <c:axId val="394699904"/>
        <c:scaling>
          <c:orientation val="minMax"/>
        </c:scaling>
        <c:delete val="0"/>
        <c:axPos val="l"/>
        <c:majorGridlines/>
        <c:title>
          <c:tx>
            <c:rich>
              <a:bodyPr rot="-5400000" vert="horz"/>
              <a:lstStyle/>
              <a:p>
                <a:pPr>
                  <a:defRPr/>
                </a:pPr>
                <a:r>
                  <a:rPr lang="en-US"/>
                  <a:t>en millones de pesos</a:t>
                </a:r>
              </a:p>
            </c:rich>
          </c:tx>
          <c:overlay val="0"/>
        </c:title>
        <c:numFmt formatCode="_(* #,##0_);_(* \(#,##0\);_(* &quot;-&quot;??_);_(@_)" sourceLinked="1"/>
        <c:majorTickMark val="none"/>
        <c:minorTickMark val="none"/>
        <c:tickLblPos val="nextTo"/>
        <c:crossAx val="394698112"/>
        <c:crosses val="autoZero"/>
        <c:crossBetween val="between"/>
      </c:valAx>
      <c:valAx>
        <c:axId val="394701824"/>
        <c:scaling>
          <c:orientation val="minMax"/>
          <c:min val="0.30000000000000004"/>
        </c:scaling>
        <c:delete val="0"/>
        <c:axPos val="r"/>
        <c:numFmt formatCode="0.00%" sourceLinked="1"/>
        <c:majorTickMark val="out"/>
        <c:minorTickMark val="none"/>
        <c:tickLblPos val="nextTo"/>
        <c:crossAx val="394703616"/>
        <c:crosses val="max"/>
        <c:crossBetween val="between"/>
      </c:valAx>
      <c:catAx>
        <c:axId val="394703616"/>
        <c:scaling>
          <c:orientation val="minMax"/>
        </c:scaling>
        <c:delete val="1"/>
        <c:axPos val="b"/>
        <c:numFmt formatCode="General" sourceLinked="1"/>
        <c:majorTickMark val="out"/>
        <c:minorTickMark val="none"/>
        <c:tickLblPos val="nextTo"/>
        <c:crossAx val="394701824"/>
        <c:crosses val="autoZero"/>
        <c:auto val="1"/>
        <c:lblAlgn val="ctr"/>
        <c:lblOffset val="100"/>
        <c:noMultiLvlLbl val="0"/>
      </c:catAx>
    </c:plotArea>
    <c:legend>
      <c:legendPos val="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title>
      <c:tx>
        <c:rich>
          <a:bodyPr/>
          <a:lstStyle/>
          <a:p>
            <a:pPr>
              <a:defRPr/>
            </a:pPr>
            <a:r>
              <a:rPr lang="es-AR"/>
              <a:t>Distribución Bruta al Grupo de Provincias y CABA</a:t>
            </a:r>
          </a:p>
        </c:rich>
      </c:tx>
      <c:overlay val="0"/>
    </c:title>
    <c:autoTitleDeleted val="0"/>
    <c:plotArea>
      <c:layout/>
      <c:barChart>
        <c:barDir val="col"/>
        <c:grouping val="clustered"/>
        <c:varyColors val="0"/>
        <c:ser>
          <c:idx val="0"/>
          <c:order val="0"/>
          <c:tx>
            <c:strRef>
              <c:f>'Distribucion Bruta'!$A$5</c:f>
              <c:strCache>
                <c:ptCount val="1"/>
                <c:pt idx="0">
                  <c:v>Recaudacion Bruta Impuestos Nacionales</c:v>
                </c:pt>
              </c:strCache>
            </c:strRef>
          </c:tx>
          <c:invertIfNegative val="0"/>
          <c:cat>
            <c:numRef>
              <c:f>'Distribucion Bruta'!$B$4:$L$4</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'Distribucion Bruta'!$B$5:$L$5</c:f>
              <c:numCache>
                <c:formatCode>_(* #,##0_);_(* \(#,##0\);_(* "-"??_);_(@_)</c:formatCode>
                <c:ptCount val="11"/>
                <c:pt idx="0">
                  <c:v>310452.53777176997</c:v>
                </c:pt>
                <c:pt idx="1">
                  <c:v>417349.73267550999</c:v>
                </c:pt>
                <c:pt idx="2">
                  <c:v>550216.35161221004</c:v>
                </c:pt>
                <c:pt idx="3">
                  <c:v>688905.21335634997</c:v>
                </c:pt>
                <c:pt idx="4">
                  <c:v>873892.99700614996</c:v>
                </c:pt>
                <c:pt idx="5">
                  <c:v>1195287.35017938</c:v>
                </c:pt>
                <c:pt idx="6">
                  <c:v>1567049.5234743699</c:v>
                </c:pt>
                <c:pt idx="7">
                  <c:v>2113298.0175285498</c:v>
                </c:pt>
                <c:pt idx="8">
                  <c:v>2646993.172378405</c:v>
                </c:pt>
                <c:pt idx="9">
                  <c:v>3469629.8185166689</c:v>
                </c:pt>
                <c:pt idx="10">
                  <c:v>5131695.9791309396</c:v>
                </c:pt>
              </c:numCache>
            </c:numRef>
          </c:val>
          <c:extLst>
            <c:ext xmlns:c16="http://schemas.microsoft.com/office/drawing/2014/chart" uri="{C3380CC4-5D6E-409C-BE32-E72D297353CC}">
              <c16:uniqueId val="{00000000-73D6-48C4-A92A-DADFDDA9CDBA}"/>
            </c:ext>
          </c:extLst>
        </c:ser>
        <c:ser>
          <c:idx val="1"/>
          <c:order val="1"/>
          <c:tx>
            <c:strRef>
              <c:f>'Distribucion Bruta'!$A$7</c:f>
              <c:strCache>
                <c:ptCount val="1"/>
                <c:pt idx="0">
                  <c:v>Distribución Bruta Efectiva de Recursos Tributarios Nacionales al Grupo de Provincias y CABA</c:v>
                </c:pt>
              </c:strCache>
            </c:strRef>
          </c:tx>
          <c:invertIfNegative val="0"/>
          <c:cat>
            <c:numRef>
              <c:f>'Distribucion Bruta'!$B$4:$L$4</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'Distribucion Bruta'!$B$7:$L$7</c:f>
              <c:numCache>
                <c:formatCode>_(* #,##0_);_(* \(#,##0\);_(* "-"??_);_(@_)</c:formatCode>
                <c:ptCount val="11"/>
                <c:pt idx="0">
                  <c:v>75007.458501485729</c:v>
                </c:pt>
                <c:pt idx="1">
                  <c:v>100724.35988545086</c:v>
                </c:pt>
                <c:pt idx="2">
                  <c:v>133214.28765400001</c:v>
                </c:pt>
                <c:pt idx="3">
                  <c:v>169366.15843443997</c:v>
                </c:pt>
                <c:pt idx="4">
                  <c:v>220716.49374427999</c:v>
                </c:pt>
                <c:pt idx="5">
                  <c:v>302880.11004717997</c:v>
                </c:pt>
                <c:pt idx="6">
                  <c:v>414203.93738371658</c:v>
                </c:pt>
                <c:pt idx="7">
                  <c:v>561734.322678786</c:v>
                </c:pt>
                <c:pt idx="8">
                  <c:v>752852.3773548454</c:v>
                </c:pt>
                <c:pt idx="9">
                  <c:v>1055958.5</c:v>
                </c:pt>
                <c:pt idx="10">
                  <c:v>1547055.7935376519</c:v>
                </c:pt>
              </c:numCache>
            </c:numRef>
          </c:val>
          <c:extLst>
            <c:ext xmlns:c16="http://schemas.microsoft.com/office/drawing/2014/chart" uri="{C3380CC4-5D6E-409C-BE32-E72D297353CC}">
              <c16:uniqueId val="{00000001-73D6-48C4-A92A-DADFDDA9CDBA}"/>
            </c:ext>
          </c:extLst>
        </c:ser>
        <c:dLbls>
          <c:showLegendKey val="0"/>
          <c:showVal val="0"/>
          <c:showCatName val="0"/>
          <c:showSerName val="0"/>
          <c:showPercent val="0"/>
          <c:showBubbleSize val="0"/>
        </c:dLbls>
        <c:gapWidth val="150"/>
        <c:axId val="346487808"/>
        <c:axId val="346612480"/>
      </c:barChart>
      <c:lineChart>
        <c:grouping val="standard"/>
        <c:varyColors val="0"/>
        <c:ser>
          <c:idx val="2"/>
          <c:order val="2"/>
          <c:tx>
            <c:strRef>
              <c:f>'Distribucion Bruta'!$A$8</c:f>
              <c:strCache>
                <c:ptCount val="1"/>
                <c:pt idx="0">
                  <c:v>Participación de la Distribución en la Recaudación Tributaria Bruta Nacional</c:v>
                </c:pt>
              </c:strCache>
            </c:strRef>
          </c:tx>
          <c:dLbls>
            <c:spPr>
              <a:noFill/>
              <a:ln>
                <a:noFill/>
              </a:ln>
              <a:effectLst/>
            </c:spPr>
            <c:txPr>
              <a:bodyPr rot="0"/>
              <a:lstStyle/>
              <a:p>
                <a:pPr>
                  <a:defRPr/>
                </a:pPr>
                <a:endParaRPr lang="es-A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'Distribucion Bruta'!$B$4:$L$4</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'Distribucion Bruta'!$B$8:$L$8</c:f>
              <c:numCache>
                <c:formatCode>0%</c:formatCode>
                <c:ptCount val="11"/>
                <c:pt idx="0">
                  <c:v>0.24160684605718272</c:v>
                </c:pt>
                <c:pt idx="1">
                  <c:v>0.24134281634670218</c:v>
                </c:pt>
                <c:pt idx="2">
                  <c:v>0.242112556749111</c:v>
                </c:pt>
                <c:pt idx="3">
                  <c:v>0.2458482751339435</c:v>
                </c:pt>
                <c:pt idx="4">
                  <c:v>0.25256695556598757</c:v>
                </c:pt>
                <c:pt idx="5">
                  <c:v>0.25339522751723753</c:v>
                </c:pt>
                <c:pt idx="6">
                  <c:v>0.26432089808200065</c:v>
                </c:pt>
                <c:pt idx="7">
                  <c:v>0.26580932647432309</c:v>
                </c:pt>
                <c:pt idx="8">
                  <c:v>0.28441795211673487</c:v>
                </c:pt>
                <c:pt idx="9">
                  <c:v>0.30434327442212317</c:v>
                </c:pt>
                <c:pt idx="10">
                  <c:v>0.30147066385636667</c:v>
                </c:pt>
              </c:numCache>
            </c:numRef>
          </c:val>
          <c:smooth val="0"/>
          <c:extLst>
            <c:ext xmlns:c16="http://schemas.microsoft.com/office/drawing/2014/chart" uri="{C3380CC4-5D6E-409C-BE32-E72D297353CC}">
              <c16:uniqueId val="{00000002-73D6-48C4-A92A-DADFDDA9CDBA}"/>
            </c:ext>
          </c:extLst>
        </c:ser>
        <c:dLbls>
          <c:showLegendKey val="0"/>
          <c:showVal val="0"/>
          <c:showCatName val="0"/>
          <c:showSerName val="0"/>
          <c:showPercent val="0"/>
          <c:showBubbleSize val="0"/>
        </c:dLbls>
        <c:marker val="1"/>
        <c:smooth val="0"/>
        <c:axId val="347111808"/>
        <c:axId val="346614400"/>
      </c:lineChart>
      <c:catAx>
        <c:axId val="346487808"/>
        <c:scaling>
          <c:orientation val="minMax"/>
        </c:scaling>
        <c:delete val="0"/>
        <c:axPos val="b"/>
        <c:numFmt formatCode="General" sourceLinked="1"/>
        <c:majorTickMark val="none"/>
        <c:minorTickMark val="none"/>
        <c:tickLblPos val="nextTo"/>
        <c:crossAx val="346612480"/>
        <c:crosses val="autoZero"/>
        <c:auto val="1"/>
        <c:lblAlgn val="ctr"/>
        <c:lblOffset val="100"/>
        <c:noMultiLvlLbl val="0"/>
      </c:catAx>
      <c:valAx>
        <c:axId val="346612480"/>
        <c:scaling>
          <c:orientation val="minMax"/>
        </c:scaling>
        <c:delete val="0"/>
        <c:axPos val="l"/>
        <c:majorGridlines/>
        <c:title>
          <c:tx>
            <c:rich>
              <a:bodyPr/>
              <a:lstStyle/>
              <a:p>
                <a:pPr>
                  <a:defRPr/>
                </a:pPr>
                <a:r>
                  <a:rPr lang="es-AR"/>
                  <a:t>en millones de pesos</a:t>
                </a:r>
              </a:p>
            </c:rich>
          </c:tx>
          <c:overlay val="0"/>
        </c:title>
        <c:numFmt formatCode="_(* #,##0_);_(* \(#,##0\);_(* &quot;-&quot;??_);_(@_)" sourceLinked="1"/>
        <c:majorTickMark val="out"/>
        <c:minorTickMark val="none"/>
        <c:tickLblPos val="nextTo"/>
        <c:crossAx val="346487808"/>
        <c:crosses val="autoZero"/>
        <c:crossBetween val="between"/>
      </c:valAx>
      <c:valAx>
        <c:axId val="346614400"/>
        <c:scaling>
          <c:orientation val="minMax"/>
        </c:scaling>
        <c:delete val="0"/>
        <c:axPos val="r"/>
        <c:numFmt formatCode="0%" sourceLinked="1"/>
        <c:majorTickMark val="out"/>
        <c:minorTickMark val="none"/>
        <c:tickLblPos val="nextTo"/>
        <c:crossAx val="347111808"/>
        <c:crosses val="max"/>
        <c:crossBetween val="between"/>
      </c:valAx>
      <c:catAx>
        <c:axId val="347111808"/>
        <c:scaling>
          <c:orientation val="minMax"/>
        </c:scaling>
        <c:delete val="1"/>
        <c:axPos val="b"/>
        <c:numFmt formatCode="General" sourceLinked="1"/>
        <c:majorTickMark val="out"/>
        <c:minorTickMark val="none"/>
        <c:tickLblPos val="nextTo"/>
        <c:crossAx val="346614400"/>
        <c:crosses val="autoZero"/>
        <c:auto val="1"/>
        <c:lblAlgn val="ctr"/>
        <c:lblOffset val="100"/>
        <c:noMultiLvlLbl val="0"/>
      </c:catAx>
    </c:plotArea>
    <c:legend>
      <c:legendPos val="t"/>
      <c:overlay val="0"/>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title>
      <c:tx>
        <c:rich>
          <a:bodyPr/>
          <a:lstStyle/>
          <a:p>
            <a:pPr>
              <a:defRPr/>
            </a:pPr>
            <a:r>
              <a:rPr lang="es-AR" dirty="0"/>
              <a:t>Composición de la Distribución</a:t>
            </a:r>
          </a:p>
        </c:rich>
      </c:tx>
      <c:overlay val="0"/>
    </c:title>
    <c:autoTitleDeleted val="0"/>
    <c:plotArea>
      <c:layout/>
      <c:barChart>
        <c:barDir val="col"/>
        <c:grouping val="percentStacked"/>
        <c:varyColors val="0"/>
        <c:ser>
          <c:idx val="1"/>
          <c:order val="0"/>
          <c:tx>
            <c:strRef>
              <c:f>'Composición de la Distr'!$A$7</c:f>
              <c:strCache>
                <c:ptCount val="1"/>
                <c:pt idx="0">
                  <c:v>Distribución Coparticipable</c:v>
                </c:pt>
              </c:strCache>
            </c:strRef>
          </c:tx>
          <c:invertIfNegative val="0"/>
          <c:cat>
            <c:numRef>
              <c:f>'Composición de la Distr'!$B$5:$L$5</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'Composición de la Distr'!$B$7:$L$7</c:f>
              <c:numCache>
                <c:formatCode>_(* #,##0_);_(* \(#,##0\);_(* "-"??_);_(@_)</c:formatCode>
                <c:ptCount val="11"/>
                <c:pt idx="0">
                  <c:v>60958.056313411304</c:v>
                </c:pt>
                <c:pt idx="1">
                  <c:v>81800.02575290986</c:v>
                </c:pt>
                <c:pt idx="2">
                  <c:v>108222.503303</c:v>
                </c:pt>
                <c:pt idx="3">
                  <c:v>136876.09977169998</c:v>
                </c:pt>
                <c:pt idx="4">
                  <c:v>177652.65547769994</c:v>
                </c:pt>
                <c:pt idx="5">
                  <c:v>242210.87518752003</c:v>
                </c:pt>
                <c:pt idx="6">
                  <c:v>331779.06454791653</c:v>
                </c:pt>
                <c:pt idx="7">
                  <c:v>466050.07499585603</c:v>
                </c:pt>
                <c:pt idx="8">
                  <c:v>630139.26289543102</c:v>
                </c:pt>
                <c:pt idx="9">
                  <c:v>1009120.4</c:v>
                </c:pt>
                <c:pt idx="10">
                  <c:v>1477401.5570795131</c:v>
                </c:pt>
              </c:numCache>
            </c:numRef>
          </c:val>
          <c:extLst>
            <c:ext xmlns:c16="http://schemas.microsoft.com/office/drawing/2014/chart" uri="{C3380CC4-5D6E-409C-BE32-E72D297353CC}">
              <c16:uniqueId val="{00000000-C17F-4C63-BC37-F3120B0C2029}"/>
            </c:ext>
          </c:extLst>
        </c:ser>
        <c:ser>
          <c:idx val="0"/>
          <c:order val="1"/>
          <c:tx>
            <c:strRef>
              <c:f>'Composición de la Distr'!$A$6</c:f>
              <c:strCache>
                <c:ptCount val="1"/>
                <c:pt idx="0">
                  <c:v>Por fuera del Régimen</c:v>
                </c:pt>
              </c:strCache>
            </c:strRef>
          </c:tx>
          <c:invertIfNegative val="0"/>
          <c:dPt>
            <c:idx val="0"/>
            <c:invertIfNegative val="0"/>
            <c:bubble3D val="0"/>
            <c:extLst>
              <c:ext xmlns:c16="http://schemas.microsoft.com/office/drawing/2014/chart" uri="{C3380CC4-5D6E-409C-BE32-E72D297353CC}">
                <c16:uniqueId val="{00000001-C17F-4C63-BC37-F3120B0C2029}"/>
              </c:ext>
            </c:extLst>
          </c:dPt>
          <c:cat>
            <c:numRef>
              <c:f>'Composición de la Distr'!$B$5:$L$5</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'Composición de la Distr'!$B$6:$L$6</c:f>
              <c:numCache>
                <c:formatCode>_(* #,##0_);_(* \(#,##0\);_(* "-"??_);_(@_)</c:formatCode>
                <c:ptCount val="11"/>
                <c:pt idx="0">
                  <c:v>14049.402188074433</c:v>
                </c:pt>
                <c:pt idx="1">
                  <c:v>18924.334132541</c:v>
                </c:pt>
                <c:pt idx="2">
                  <c:v>24991.784350999998</c:v>
                </c:pt>
                <c:pt idx="3">
                  <c:v>32490.058662739975</c:v>
                </c:pt>
                <c:pt idx="4">
                  <c:v>43063.838266580045</c:v>
                </c:pt>
                <c:pt idx="5">
                  <c:v>60669.23485965997</c:v>
                </c:pt>
                <c:pt idx="6">
                  <c:v>82424.872835800052</c:v>
                </c:pt>
                <c:pt idx="7">
                  <c:v>95684.247682929999</c:v>
                </c:pt>
                <c:pt idx="8">
                  <c:v>122713.11445941438</c:v>
                </c:pt>
                <c:pt idx="9">
                  <c:v>46838.099999999977</c:v>
                </c:pt>
                <c:pt idx="10">
                  <c:v>69654.142920486862</c:v>
                </c:pt>
              </c:numCache>
            </c:numRef>
          </c:val>
          <c:extLst>
            <c:ext xmlns:c16="http://schemas.microsoft.com/office/drawing/2014/chart" uri="{C3380CC4-5D6E-409C-BE32-E72D297353CC}">
              <c16:uniqueId val="{00000002-C17F-4C63-BC37-F3120B0C2029}"/>
            </c:ext>
          </c:extLst>
        </c:ser>
        <c:dLbls>
          <c:showLegendKey val="0"/>
          <c:showVal val="0"/>
          <c:showCatName val="0"/>
          <c:showSerName val="0"/>
          <c:showPercent val="0"/>
          <c:showBubbleSize val="0"/>
        </c:dLbls>
        <c:gapWidth val="150"/>
        <c:overlap val="100"/>
        <c:axId val="449957888"/>
        <c:axId val="449959424"/>
      </c:barChart>
      <c:lineChart>
        <c:grouping val="standard"/>
        <c:varyColors val="0"/>
        <c:ser>
          <c:idx val="3"/>
          <c:order val="2"/>
          <c:tx>
            <c:strRef>
              <c:f>'Composición de la Distr'!$A$9</c:f>
              <c:strCache>
                <c:ptCount val="1"/>
                <c:pt idx="0">
                  <c:v>Distribución Coparticipable/Distribución Bruta (eje derecho)</c:v>
                </c:pt>
              </c:strCache>
            </c:strRef>
          </c:tx>
          <c:spPr>
            <a:ln>
              <a:solidFill>
                <a:srgbClr val="FFC000"/>
              </a:solidFill>
            </a:ln>
          </c:spPr>
          <c:marker>
            <c:spPr>
              <a:solidFill>
                <a:srgbClr val="CCB400">
                  <a:lumMod val="75000"/>
                </a:srgbClr>
              </a:solidFill>
              <a:ln>
                <a:solidFill>
                  <a:srgbClr val="FFC000"/>
                </a:solidFill>
              </a:ln>
            </c:spPr>
          </c:marker>
          <c:dPt>
            <c:idx val="1"/>
            <c:bubble3D val="0"/>
            <c:extLst>
              <c:ext xmlns:c16="http://schemas.microsoft.com/office/drawing/2014/chart" uri="{C3380CC4-5D6E-409C-BE32-E72D297353CC}">
                <c16:uniqueId val="{00000003-C17F-4C63-BC37-F3120B0C2029}"/>
              </c:ext>
            </c:extLst>
          </c:dPt>
          <c:dPt>
            <c:idx val="9"/>
            <c:bubble3D val="0"/>
            <c:extLst>
              <c:ext xmlns:c16="http://schemas.microsoft.com/office/drawing/2014/chart" uri="{C3380CC4-5D6E-409C-BE32-E72D297353CC}">
                <c16:uniqueId val="{00000004-C17F-4C63-BC37-F3120B0C2029}"/>
              </c:ext>
            </c:extLst>
          </c:dPt>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'Composición de la Distr'!$B$9:$L$9</c:f>
              <c:numCache>
                <c:formatCode>0%</c:formatCode>
                <c:ptCount val="11"/>
                <c:pt idx="0">
                  <c:v>0.81269326452653856</c:v>
                </c:pt>
                <c:pt idx="1">
                  <c:v>0.81211760338747485</c:v>
                </c:pt>
                <c:pt idx="2">
                  <c:v>0.8123941148421584</c:v>
                </c:pt>
                <c:pt idx="3">
                  <c:v>0.80816676151206102</c:v>
                </c:pt>
                <c:pt idx="4">
                  <c:v>0.80489071053985939</c:v>
                </c:pt>
                <c:pt idx="5">
                  <c:v>0.79969224505957348</c:v>
                </c:pt>
                <c:pt idx="6">
                  <c:v>0.80100413009970484</c:v>
                </c:pt>
                <c:pt idx="7">
                  <c:v>0.82966280709600748</c:v>
                </c:pt>
                <c:pt idx="8">
                  <c:v>0.83700242152310367</c:v>
                </c:pt>
                <c:pt idx="9">
                  <c:v>0.95564399547898904</c:v>
                </c:pt>
                <c:pt idx="10">
                  <c:v>0.95497631861575061</c:v>
                </c:pt>
              </c:numCache>
            </c:numRef>
          </c:val>
          <c:smooth val="0"/>
          <c:extLst>
            <c:ext xmlns:c16="http://schemas.microsoft.com/office/drawing/2014/chart" uri="{C3380CC4-5D6E-409C-BE32-E72D297353CC}">
              <c16:uniqueId val="{00000005-C17F-4C63-BC37-F3120B0C2029}"/>
            </c:ext>
          </c:extLst>
        </c:ser>
        <c:dLbls>
          <c:showLegendKey val="0"/>
          <c:showVal val="0"/>
          <c:showCatName val="0"/>
          <c:showSerName val="0"/>
          <c:showPercent val="0"/>
          <c:showBubbleSize val="0"/>
        </c:dLbls>
        <c:marker val="1"/>
        <c:smooth val="0"/>
        <c:axId val="449966848"/>
        <c:axId val="449960960"/>
      </c:lineChart>
      <c:catAx>
        <c:axId val="449957888"/>
        <c:scaling>
          <c:orientation val="minMax"/>
        </c:scaling>
        <c:delete val="0"/>
        <c:axPos val="b"/>
        <c:numFmt formatCode="General" sourceLinked="1"/>
        <c:majorTickMark val="out"/>
        <c:minorTickMark val="none"/>
        <c:tickLblPos val="nextTo"/>
        <c:crossAx val="449959424"/>
        <c:crosses val="autoZero"/>
        <c:auto val="1"/>
        <c:lblAlgn val="ctr"/>
        <c:lblOffset val="100"/>
        <c:noMultiLvlLbl val="0"/>
      </c:catAx>
      <c:valAx>
        <c:axId val="449959424"/>
        <c:scaling>
          <c:orientation val="minMax"/>
        </c:scaling>
        <c:delete val="0"/>
        <c:axPos val="l"/>
        <c:majorGridlines/>
        <c:numFmt formatCode="0%" sourceLinked="1"/>
        <c:majorTickMark val="out"/>
        <c:minorTickMark val="none"/>
        <c:tickLblPos val="nextTo"/>
        <c:crossAx val="449957888"/>
        <c:crosses val="autoZero"/>
        <c:crossBetween val="between"/>
      </c:valAx>
      <c:valAx>
        <c:axId val="449960960"/>
        <c:scaling>
          <c:orientation val="minMax"/>
        </c:scaling>
        <c:delete val="0"/>
        <c:axPos val="r"/>
        <c:numFmt formatCode="0%" sourceLinked="1"/>
        <c:majorTickMark val="out"/>
        <c:minorTickMark val="none"/>
        <c:tickLblPos val="nextTo"/>
        <c:crossAx val="449966848"/>
        <c:crosses val="max"/>
        <c:crossBetween val="between"/>
      </c:valAx>
      <c:catAx>
        <c:axId val="449966848"/>
        <c:scaling>
          <c:orientation val="minMax"/>
        </c:scaling>
        <c:delete val="1"/>
        <c:axPos val="b"/>
        <c:numFmt formatCode="General" sourceLinked="1"/>
        <c:majorTickMark val="out"/>
        <c:minorTickMark val="none"/>
        <c:tickLblPos val="nextTo"/>
        <c:crossAx val="449960960"/>
        <c:crosses val="autoZero"/>
        <c:auto val="1"/>
        <c:lblAlgn val="ctr"/>
        <c:lblOffset val="100"/>
        <c:noMultiLvlLbl val="0"/>
      </c:catAx>
    </c:plotArea>
    <c:legend>
      <c:legendPos val="t"/>
      <c:overlay val="0"/>
    </c:legend>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6BDB5A-1539-4E6F-A2E4-C3CA7E882E3E}" type="doc">
      <dgm:prSet loTypeId="urn:microsoft.com/office/officeart/2005/8/layout/vList6" loCatId="list" qsTypeId="urn:microsoft.com/office/officeart/2005/8/quickstyle/3d3" qsCatId="3D" csTypeId="urn:microsoft.com/office/officeart/2005/8/colors/accent3_2" csCatId="accent3" phldr="1"/>
      <dgm:spPr/>
      <dgm:t>
        <a:bodyPr/>
        <a:lstStyle/>
        <a:p>
          <a:endParaRPr lang="es-AR"/>
        </a:p>
      </dgm:t>
    </dgm:pt>
    <dgm:pt modelId="{C4979115-0003-4424-9F7B-65C8D59F7BB6}">
      <dgm:prSet phldrT="[Texto]" custT="1"/>
      <dgm:spPr/>
      <dgm:t>
        <a:bodyPr/>
        <a:lstStyle/>
        <a:p>
          <a:r>
            <a:rPr lang="es-ES" sz="1600" dirty="0">
              <a:latin typeface="Calibri" pitchFamily="34" charset="0"/>
              <a:cs typeface="Calibri" pitchFamily="34" charset="0"/>
            </a:rPr>
            <a:t>Población</a:t>
          </a:r>
          <a:endParaRPr lang="es-AR" sz="1600" dirty="0">
            <a:latin typeface="Calibri" pitchFamily="34" charset="0"/>
            <a:cs typeface="Calibri" pitchFamily="34" charset="0"/>
          </a:endParaRPr>
        </a:p>
      </dgm:t>
    </dgm:pt>
    <dgm:pt modelId="{F963A473-4911-4B93-BB26-05A317B812BD}" type="parTrans" cxnId="{37416ED2-D06C-4FBE-90D8-C707F8123D92}">
      <dgm:prSet/>
      <dgm:spPr/>
      <dgm:t>
        <a:bodyPr/>
        <a:lstStyle/>
        <a:p>
          <a:endParaRPr lang="es-AR" sz="1600">
            <a:latin typeface="Calibri" pitchFamily="34" charset="0"/>
            <a:cs typeface="Calibri" pitchFamily="34" charset="0"/>
          </a:endParaRPr>
        </a:p>
      </dgm:t>
    </dgm:pt>
    <dgm:pt modelId="{D8CBC523-05AD-44B6-8CD6-BA436651C4B9}" type="sibTrans" cxnId="{37416ED2-D06C-4FBE-90D8-C707F8123D92}">
      <dgm:prSet/>
      <dgm:spPr/>
      <dgm:t>
        <a:bodyPr/>
        <a:lstStyle/>
        <a:p>
          <a:endParaRPr lang="es-AR" sz="1600">
            <a:latin typeface="Calibri" pitchFamily="34" charset="0"/>
            <a:cs typeface="Calibri" pitchFamily="34" charset="0"/>
          </a:endParaRPr>
        </a:p>
      </dgm:t>
    </dgm:pt>
    <dgm:pt modelId="{F8164F71-4395-430E-B02A-D34A07FED27F}">
      <dgm:prSet phldrT="[Texto]" custT="1"/>
      <dgm:spPr/>
      <dgm:t>
        <a:bodyPr/>
        <a:lstStyle/>
        <a:p>
          <a:r>
            <a:rPr lang="es-MX" sz="1600" dirty="0">
              <a:latin typeface="Calibri" pitchFamily="34" charset="0"/>
              <a:cs typeface="Calibri" pitchFamily="34" charset="0"/>
            </a:rPr>
            <a:t>NBI</a:t>
          </a:r>
          <a:endParaRPr lang="es-AR" sz="1600" dirty="0">
            <a:latin typeface="Calibri" pitchFamily="34" charset="0"/>
            <a:cs typeface="Calibri" pitchFamily="34" charset="0"/>
          </a:endParaRPr>
        </a:p>
      </dgm:t>
    </dgm:pt>
    <dgm:pt modelId="{EC1CD541-0EC5-49B3-8E28-C7FF41D9A1ED}" type="parTrans" cxnId="{7F0A607B-FEB6-4B32-BBED-16ABAA57DF75}">
      <dgm:prSet/>
      <dgm:spPr/>
      <dgm:t>
        <a:bodyPr/>
        <a:lstStyle/>
        <a:p>
          <a:endParaRPr lang="es-AR" sz="1600">
            <a:latin typeface="Calibri" pitchFamily="34" charset="0"/>
            <a:cs typeface="Calibri" pitchFamily="34" charset="0"/>
          </a:endParaRPr>
        </a:p>
      </dgm:t>
    </dgm:pt>
    <dgm:pt modelId="{E15E39B1-2A57-45D5-892C-5D22B82CCC57}" type="sibTrans" cxnId="{7F0A607B-FEB6-4B32-BBED-16ABAA57DF75}">
      <dgm:prSet/>
      <dgm:spPr/>
      <dgm:t>
        <a:bodyPr/>
        <a:lstStyle/>
        <a:p>
          <a:endParaRPr lang="es-AR" sz="1600">
            <a:latin typeface="Calibri" pitchFamily="34" charset="0"/>
            <a:cs typeface="Calibri" pitchFamily="34" charset="0"/>
          </a:endParaRPr>
        </a:p>
      </dgm:t>
    </dgm:pt>
    <dgm:pt modelId="{D3D80C2B-EA96-40E1-AE23-E1ABD4E2FC19}">
      <dgm:prSet phldrT="[Texto]" custT="1"/>
      <dgm:spPr/>
      <dgm:t>
        <a:bodyPr/>
        <a:lstStyle/>
        <a:p>
          <a:r>
            <a:rPr lang="es-MX" sz="1600" dirty="0">
              <a:latin typeface="Calibri" pitchFamily="34" charset="0"/>
              <a:cs typeface="Calibri" pitchFamily="34" charset="0"/>
            </a:rPr>
            <a:t>Gasto en personal como % gasto primario </a:t>
          </a:r>
          <a:endParaRPr lang="es-AR" sz="1600" dirty="0">
            <a:latin typeface="Calibri" pitchFamily="34" charset="0"/>
            <a:cs typeface="Calibri" pitchFamily="34" charset="0"/>
          </a:endParaRPr>
        </a:p>
      </dgm:t>
    </dgm:pt>
    <dgm:pt modelId="{D2428A62-2B2F-465D-A0C3-11D348F90D0B}" type="parTrans" cxnId="{667F3914-4B77-4D6E-87E2-B4A81071C0BA}">
      <dgm:prSet/>
      <dgm:spPr/>
      <dgm:t>
        <a:bodyPr/>
        <a:lstStyle/>
        <a:p>
          <a:endParaRPr lang="es-AR" sz="1600">
            <a:latin typeface="Calibri" pitchFamily="34" charset="0"/>
            <a:cs typeface="Calibri" pitchFamily="34" charset="0"/>
          </a:endParaRPr>
        </a:p>
      </dgm:t>
    </dgm:pt>
    <dgm:pt modelId="{2E1EB593-AC99-4347-8F03-1E16648E1E1A}" type="sibTrans" cxnId="{667F3914-4B77-4D6E-87E2-B4A81071C0BA}">
      <dgm:prSet/>
      <dgm:spPr/>
      <dgm:t>
        <a:bodyPr/>
        <a:lstStyle/>
        <a:p>
          <a:endParaRPr lang="es-AR" sz="1600">
            <a:latin typeface="Calibri" pitchFamily="34" charset="0"/>
            <a:cs typeface="Calibri" pitchFamily="34" charset="0"/>
          </a:endParaRPr>
        </a:p>
      </dgm:t>
    </dgm:pt>
    <dgm:pt modelId="{ED9B1198-5CBA-403C-A7F6-C37B8C30FCA9}">
      <dgm:prSet custT="1"/>
      <dgm:spPr/>
      <dgm:t>
        <a:bodyPr/>
        <a:lstStyle/>
        <a:p>
          <a:r>
            <a:rPr lang="es-MX" sz="1600" dirty="0">
              <a:latin typeface="Calibri" pitchFamily="34" charset="0"/>
              <a:cs typeface="Calibri" pitchFamily="34" charset="0"/>
            </a:rPr>
            <a:t>Índice de esfuerzo fiscal</a:t>
          </a:r>
          <a:endParaRPr lang="es-AR" sz="1600" dirty="0">
            <a:latin typeface="Calibri" pitchFamily="34" charset="0"/>
            <a:cs typeface="Calibri" pitchFamily="34" charset="0"/>
          </a:endParaRPr>
        </a:p>
      </dgm:t>
    </dgm:pt>
    <dgm:pt modelId="{FD35E891-37F5-4A77-A04B-399E50236BF4}" type="parTrans" cxnId="{056CE11D-B7DF-434C-87DE-2C66CC5DAB42}">
      <dgm:prSet/>
      <dgm:spPr/>
      <dgm:t>
        <a:bodyPr/>
        <a:lstStyle/>
        <a:p>
          <a:endParaRPr lang="es-AR" sz="1600">
            <a:latin typeface="Calibri" pitchFamily="34" charset="0"/>
            <a:cs typeface="Calibri" pitchFamily="34" charset="0"/>
          </a:endParaRPr>
        </a:p>
      </dgm:t>
    </dgm:pt>
    <dgm:pt modelId="{FE48E553-0D7C-4711-A9EC-314D28910334}" type="sibTrans" cxnId="{056CE11D-B7DF-434C-87DE-2C66CC5DAB42}">
      <dgm:prSet/>
      <dgm:spPr/>
      <dgm:t>
        <a:bodyPr/>
        <a:lstStyle/>
        <a:p>
          <a:endParaRPr lang="es-AR" sz="1600">
            <a:latin typeface="Calibri" pitchFamily="34" charset="0"/>
            <a:cs typeface="Calibri" pitchFamily="34" charset="0"/>
          </a:endParaRPr>
        </a:p>
      </dgm:t>
    </dgm:pt>
    <dgm:pt modelId="{5E87D298-AFF3-4B27-A1D2-013980313914}">
      <dgm:prSet custT="1"/>
      <dgm:spPr/>
      <dgm:t>
        <a:bodyPr/>
        <a:lstStyle/>
        <a:p>
          <a:r>
            <a:rPr lang="es-MX" sz="1600" dirty="0">
              <a:latin typeface="Calibri" pitchFamily="34" charset="0"/>
              <a:cs typeface="Calibri" pitchFamily="34" charset="0"/>
            </a:rPr>
            <a:t>Expresa la demanda por servicios gubernamentales </a:t>
          </a:r>
          <a:endParaRPr lang="es-AR" sz="1600" dirty="0">
            <a:latin typeface="Calibri" pitchFamily="34" charset="0"/>
            <a:cs typeface="Calibri" pitchFamily="34" charset="0"/>
          </a:endParaRPr>
        </a:p>
      </dgm:t>
    </dgm:pt>
    <dgm:pt modelId="{11CDAA74-DE49-4565-81CB-D158E44499F2}" type="parTrans" cxnId="{B8EDA769-FAA3-442C-B79E-06C15CCD2059}">
      <dgm:prSet/>
      <dgm:spPr/>
      <dgm:t>
        <a:bodyPr/>
        <a:lstStyle/>
        <a:p>
          <a:endParaRPr lang="es-AR" sz="1600">
            <a:latin typeface="Calibri" pitchFamily="34" charset="0"/>
            <a:cs typeface="Calibri" pitchFamily="34" charset="0"/>
          </a:endParaRPr>
        </a:p>
      </dgm:t>
    </dgm:pt>
    <dgm:pt modelId="{049FC0A6-3DE2-42D3-B2B7-71F5D7C9C159}" type="sibTrans" cxnId="{B8EDA769-FAA3-442C-B79E-06C15CCD2059}">
      <dgm:prSet/>
      <dgm:spPr/>
      <dgm:t>
        <a:bodyPr/>
        <a:lstStyle/>
        <a:p>
          <a:endParaRPr lang="es-AR" sz="1600">
            <a:latin typeface="Calibri" pitchFamily="34" charset="0"/>
            <a:cs typeface="Calibri" pitchFamily="34" charset="0"/>
          </a:endParaRPr>
        </a:p>
      </dgm:t>
    </dgm:pt>
    <dgm:pt modelId="{2EACC024-B3E0-442B-B056-A6A21096EB85}">
      <dgm:prSet custT="1"/>
      <dgm:spPr/>
      <dgm:t>
        <a:bodyPr/>
        <a:lstStyle/>
        <a:p>
          <a:r>
            <a:rPr lang="es-MX" sz="1600">
              <a:latin typeface="Calibri" pitchFamily="34" charset="0"/>
              <a:cs typeface="Calibri" pitchFamily="34" charset="0"/>
            </a:rPr>
            <a:t>IDH</a:t>
          </a:r>
          <a:endParaRPr lang="es-AR" sz="1600">
            <a:latin typeface="Calibri" pitchFamily="34" charset="0"/>
            <a:cs typeface="Calibri" pitchFamily="34" charset="0"/>
          </a:endParaRPr>
        </a:p>
      </dgm:t>
    </dgm:pt>
    <dgm:pt modelId="{B314166A-4C50-411A-ADC5-6348350D070C}" type="parTrans" cxnId="{146C4F40-B8BE-4325-8C33-5B0DCC581721}">
      <dgm:prSet/>
      <dgm:spPr/>
      <dgm:t>
        <a:bodyPr/>
        <a:lstStyle/>
        <a:p>
          <a:endParaRPr lang="es-AR" sz="1600">
            <a:latin typeface="Calibri" pitchFamily="34" charset="0"/>
            <a:cs typeface="Calibri" pitchFamily="34" charset="0"/>
          </a:endParaRPr>
        </a:p>
      </dgm:t>
    </dgm:pt>
    <dgm:pt modelId="{63ADFC62-DE64-4EBF-AFD2-3AE4569E38D0}" type="sibTrans" cxnId="{146C4F40-B8BE-4325-8C33-5B0DCC581721}">
      <dgm:prSet/>
      <dgm:spPr/>
      <dgm:t>
        <a:bodyPr/>
        <a:lstStyle/>
        <a:p>
          <a:endParaRPr lang="es-AR" sz="1600">
            <a:latin typeface="Calibri" pitchFamily="34" charset="0"/>
            <a:cs typeface="Calibri" pitchFamily="34" charset="0"/>
          </a:endParaRPr>
        </a:p>
      </dgm:t>
    </dgm:pt>
    <dgm:pt modelId="{3F550416-C2C2-4FFF-AF3E-CD4F96D7D376}">
      <dgm:prSet custT="1"/>
      <dgm:spPr/>
      <dgm:t>
        <a:bodyPr/>
        <a:lstStyle/>
        <a:p>
          <a:r>
            <a:rPr lang="es-MX" sz="1600" dirty="0">
              <a:latin typeface="Calibri" pitchFamily="34" charset="0"/>
              <a:cs typeface="Calibri" pitchFamily="34" charset="0"/>
            </a:rPr>
            <a:t>Tiene por finalidad “cerrar las brechas de desarrollo” </a:t>
          </a:r>
          <a:endParaRPr lang="es-AR" sz="1600" dirty="0">
            <a:latin typeface="Calibri" pitchFamily="34" charset="0"/>
            <a:cs typeface="Calibri" pitchFamily="34" charset="0"/>
          </a:endParaRPr>
        </a:p>
      </dgm:t>
    </dgm:pt>
    <dgm:pt modelId="{D21C729A-E2AA-4A11-B8ED-DA1226F861A0}" type="parTrans" cxnId="{B3B55C37-A031-4F1A-BB47-AB7A41BD2F9B}">
      <dgm:prSet/>
      <dgm:spPr/>
      <dgm:t>
        <a:bodyPr/>
        <a:lstStyle/>
        <a:p>
          <a:endParaRPr lang="es-AR" sz="1600">
            <a:latin typeface="Calibri" pitchFamily="34" charset="0"/>
            <a:cs typeface="Calibri" pitchFamily="34" charset="0"/>
          </a:endParaRPr>
        </a:p>
      </dgm:t>
    </dgm:pt>
    <dgm:pt modelId="{7613E856-15AD-43C5-8E90-F752614FAD33}" type="sibTrans" cxnId="{B3B55C37-A031-4F1A-BB47-AB7A41BD2F9B}">
      <dgm:prSet/>
      <dgm:spPr/>
      <dgm:t>
        <a:bodyPr/>
        <a:lstStyle/>
        <a:p>
          <a:endParaRPr lang="es-AR" sz="1600">
            <a:latin typeface="Calibri" pitchFamily="34" charset="0"/>
            <a:cs typeface="Calibri" pitchFamily="34" charset="0"/>
          </a:endParaRPr>
        </a:p>
      </dgm:t>
    </dgm:pt>
    <dgm:pt modelId="{DBB78B41-D789-4C9D-B05C-65EDC8F05E54}">
      <dgm:prSet custT="1"/>
      <dgm:spPr/>
      <dgm:t>
        <a:bodyPr/>
        <a:lstStyle/>
        <a:p>
          <a:r>
            <a:rPr lang="es-MX" sz="1600" dirty="0">
              <a:latin typeface="Calibri" pitchFamily="34" charset="0"/>
              <a:cs typeface="Calibri" pitchFamily="34" charset="0"/>
            </a:rPr>
            <a:t>Alienta el mejoramiento de la calidad de vida </a:t>
          </a:r>
          <a:endParaRPr lang="es-AR" sz="1600" dirty="0">
            <a:latin typeface="Calibri" pitchFamily="34" charset="0"/>
            <a:cs typeface="Calibri" pitchFamily="34" charset="0"/>
          </a:endParaRPr>
        </a:p>
      </dgm:t>
    </dgm:pt>
    <dgm:pt modelId="{66DEBB4C-6710-429E-BC3C-46AEBA4E7D81}" type="parTrans" cxnId="{EA93158B-C3A4-48B3-8946-456007FD30A1}">
      <dgm:prSet/>
      <dgm:spPr/>
      <dgm:t>
        <a:bodyPr/>
        <a:lstStyle/>
        <a:p>
          <a:endParaRPr lang="es-AR" sz="1600">
            <a:latin typeface="Calibri" pitchFamily="34" charset="0"/>
            <a:cs typeface="Calibri" pitchFamily="34" charset="0"/>
          </a:endParaRPr>
        </a:p>
      </dgm:t>
    </dgm:pt>
    <dgm:pt modelId="{1452BAAC-D194-494B-9C98-66FE20F8D214}" type="sibTrans" cxnId="{EA93158B-C3A4-48B3-8946-456007FD30A1}">
      <dgm:prSet/>
      <dgm:spPr/>
      <dgm:t>
        <a:bodyPr/>
        <a:lstStyle/>
        <a:p>
          <a:endParaRPr lang="es-AR" sz="1600">
            <a:latin typeface="Calibri" pitchFamily="34" charset="0"/>
            <a:cs typeface="Calibri" pitchFamily="34" charset="0"/>
          </a:endParaRPr>
        </a:p>
      </dgm:t>
    </dgm:pt>
    <dgm:pt modelId="{EE52CCDB-03BD-45A9-8BE5-48EE0FF67781}">
      <dgm:prSet custT="1"/>
      <dgm:spPr/>
      <dgm:t>
        <a:bodyPr/>
        <a:lstStyle/>
        <a:p>
          <a:r>
            <a:rPr lang="es-MX" sz="1600" dirty="0">
              <a:latin typeface="Calibri" pitchFamily="34" charset="0"/>
              <a:cs typeface="Calibri" pitchFamily="34" charset="0"/>
            </a:rPr>
            <a:t>Desincentiva conducta </a:t>
          </a:r>
          <a:r>
            <a:rPr lang="es-MX" sz="1600" dirty="0" err="1">
              <a:latin typeface="Calibri" pitchFamily="34" charset="0"/>
              <a:cs typeface="Calibri" pitchFamily="34" charset="0"/>
            </a:rPr>
            <a:t>clientelística</a:t>
          </a:r>
          <a:endParaRPr lang="es-AR" sz="1600" dirty="0">
            <a:latin typeface="Calibri" pitchFamily="34" charset="0"/>
            <a:cs typeface="Calibri" pitchFamily="34" charset="0"/>
          </a:endParaRPr>
        </a:p>
      </dgm:t>
    </dgm:pt>
    <dgm:pt modelId="{89863310-1AFD-4444-BB8A-766A591914C4}" type="parTrans" cxnId="{29EB14E8-5CCB-41FF-82C0-A404DF944B42}">
      <dgm:prSet/>
      <dgm:spPr/>
      <dgm:t>
        <a:bodyPr/>
        <a:lstStyle/>
        <a:p>
          <a:endParaRPr lang="es-AR" sz="1600">
            <a:latin typeface="Calibri" pitchFamily="34" charset="0"/>
            <a:cs typeface="Calibri" pitchFamily="34" charset="0"/>
          </a:endParaRPr>
        </a:p>
      </dgm:t>
    </dgm:pt>
    <dgm:pt modelId="{0DDF9A6F-BE5D-40E3-9361-4F98FF214C74}" type="sibTrans" cxnId="{29EB14E8-5CCB-41FF-82C0-A404DF944B42}">
      <dgm:prSet/>
      <dgm:spPr/>
      <dgm:t>
        <a:bodyPr/>
        <a:lstStyle/>
        <a:p>
          <a:endParaRPr lang="es-AR" sz="1600">
            <a:latin typeface="Calibri" pitchFamily="34" charset="0"/>
            <a:cs typeface="Calibri" pitchFamily="34" charset="0"/>
          </a:endParaRPr>
        </a:p>
      </dgm:t>
    </dgm:pt>
    <dgm:pt modelId="{9D926AB7-83F5-43C0-A2C9-5A5F8F4AB34D}">
      <dgm:prSet custT="1"/>
      <dgm:spPr/>
      <dgm:t>
        <a:bodyPr/>
        <a:lstStyle/>
        <a:p>
          <a:r>
            <a:rPr lang="es-MX" sz="1600" dirty="0">
              <a:latin typeface="Calibri" pitchFamily="34" charset="0"/>
              <a:cs typeface="Calibri" pitchFamily="34" charset="0"/>
            </a:rPr>
            <a:t>Premia el esfuerzo por solvencia fiscal</a:t>
          </a:r>
          <a:endParaRPr lang="es-AR" sz="1600" dirty="0">
            <a:latin typeface="Calibri" pitchFamily="34" charset="0"/>
            <a:cs typeface="Calibri" pitchFamily="34" charset="0"/>
          </a:endParaRPr>
        </a:p>
      </dgm:t>
    </dgm:pt>
    <dgm:pt modelId="{2AABD846-FA8C-459A-968E-C7A5D4C553C7}" type="parTrans" cxnId="{341E9687-EDD5-43EB-A879-4D4C66F4E6D3}">
      <dgm:prSet/>
      <dgm:spPr/>
      <dgm:t>
        <a:bodyPr/>
        <a:lstStyle/>
        <a:p>
          <a:endParaRPr lang="es-AR" sz="1600">
            <a:latin typeface="Calibri" pitchFamily="34" charset="0"/>
            <a:cs typeface="Calibri" pitchFamily="34" charset="0"/>
          </a:endParaRPr>
        </a:p>
      </dgm:t>
    </dgm:pt>
    <dgm:pt modelId="{777D1E11-2515-42C0-9061-2B1A20646E74}" type="sibTrans" cxnId="{341E9687-EDD5-43EB-A879-4D4C66F4E6D3}">
      <dgm:prSet/>
      <dgm:spPr/>
      <dgm:t>
        <a:bodyPr/>
        <a:lstStyle/>
        <a:p>
          <a:endParaRPr lang="es-AR" sz="1600">
            <a:latin typeface="Calibri" pitchFamily="34" charset="0"/>
            <a:cs typeface="Calibri" pitchFamily="34" charset="0"/>
          </a:endParaRPr>
        </a:p>
      </dgm:t>
    </dgm:pt>
    <dgm:pt modelId="{EA1BA21C-E22E-475A-97AF-886DC7DDA03C}">
      <dgm:prSet custT="1"/>
      <dgm:spPr/>
      <dgm:t>
        <a:bodyPr/>
        <a:lstStyle/>
        <a:p>
          <a:r>
            <a:rPr lang="es-MX" sz="1600" dirty="0">
              <a:latin typeface="Calibri" pitchFamily="34" charset="0"/>
              <a:cs typeface="Calibri" pitchFamily="34" charset="0"/>
            </a:rPr>
            <a:t>Ingresos corrientes como % gasto corriente</a:t>
          </a:r>
          <a:endParaRPr lang="es-AR" sz="1600" dirty="0">
            <a:latin typeface="Calibri" pitchFamily="34" charset="0"/>
            <a:cs typeface="Calibri" pitchFamily="34" charset="0"/>
          </a:endParaRPr>
        </a:p>
      </dgm:t>
    </dgm:pt>
    <dgm:pt modelId="{055CF108-BB89-473C-8C0B-4B6D035D01B0}" type="parTrans" cxnId="{75F26E0E-B68E-45C5-82AA-C00D02E7C6FE}">
      <dgm:prSet/>
      <dgm:spPr/>
      <dgm:t>
        <a:bodyPr/>
        <a:lstStyle/>
        <a:p>
          <a:endParaRPr lang="es-AR" sz="1600">
            <a:latin typeface="Calibri" pitchFamily="34" charset="0"/>
            <a:cs typeface="Calibri" pitchFamily="34" charset="0"/>
          </a:endParaRPr>
        </a:p>
      </dgm:t>
    </dgm:pt>
    <dgm:pt modelId="{34ED9B9F-55E0-4CE8-B38C-F868423D51A4}" type="sibTrans" cxnId="{75F26E0E-B68E-45C5-82AA-C00D02E7C6FE}">
      <dgm:prSet/>
      <dgm:spPr/>
      <dgm:t>
        <a:bodyPr/>
        <a:lstStyle/>
        <a:p>
          <a:endParaRPr lang="es-AR" sz="1600">
            <a:latin typeface="Calibri" pitchFamily="34" charset="0"/>
            <a:cs typeface="Calibri" pitchFamily="34" charset="0"/>
          </a:endParaRPr>
        </a:p>
      </dgm:t>
    </dgm:pt>
    <dgm:pt modelId="{CEDB6FD6-013D-462A-A718-4B47796ED23F}">
      <dgm:prSet custT="1"/>
      <dgm:spPr/>
      <dgm:t>
        <a:bodyPr/>
        <a:lstStyle/>
        <a:p>
          <a:r>
            <a:rPr lang="es-MX" sz="1600" dirty="0">
              <a:latin typeface="Calibri" pitchFamily="34" charset="0"/>
              <a:cs typeface="Calibri" pitchFamily="34" charset="0"/>
            </a:rPr>
            <a:t>Premia esfuerzo fiscal (relaciona IIBB y PBG)</a:t>
          </a:r>
          <a:endParaRPr lang="es-AR" sz="1600" dirty="0">
            <a:latin typeface="Calibri" pitchFamily="34" charset="0"/>
            <a:cs typeface="Calibri" pitchFamily="34" charset="0"/>
          </a:endParaRPr>
        </a:p>
      </dgm:t>
    </dgm:pt>
    <dgm:pt modelId="{335D26BD-841A-4D93-9D13-8D882B889BEA}" type="parTrans" cxnId="{8404828A-E54B-4A09-B250-FB18456AD258}">
      <dgm:prSet/>
      <dgm:spPr/>
      <dgm:t>
        <a:bodyPr/>
        <a:lstStyle/>
        <a:p>
          <a:endParaRPr lang="es-AR" sz="1600">
            <a:latin typeface="Calibri" pitchFamily="34" charset="0"/>
            <a:cs typeface="Calibri" pitchFamily="34" charset="0"/>
          </a:endParaRPr>
        </a:p>
      </dgm:t>
    </dgm:pt>
    <dgm:pt modelId="{9D19A8BA-3E59-4CAF-B547-B9D38698E195}" type="sibTrans" cxnId="{8404828A-E54B-4A09-B250-FB18456AD258}">
      <dgm:prSet/>
      <dgm:spPr/>
      <dgm:t>
        <a:bodyPr/>
        <a:lstStyle/>
        <a:p>
          <a:endParaRPr lang="es-AR" sz="1600">
            <a:latin typeface="Calibri" pitchFamily="34" charset="0"/>
            <a:cs typeface="Calibri" pitchFamily="34" charset="0"/>
          </a:endParaRPr>
        </a:p>
      </dgm:t>
    </dgm:pt>
    <dgm:pt modelId="{BFCA2DE6-9B26-42C4-BD15-5441CD503914}">
      <dgm:prSet custT="1"/>
      <dgm:spPr/>
      <dgm:t>
        <a:bodyPr/>
        <a:lstStyle/>
        <a:p>
          <a:r>
            <a:rPr lang="es-MX" sz="1600" b="0" i="0" dirty="0">
              <a:latin typeface="Calibri" pitchFamily="34" charset="0"/>
              <a:cs typeface="Calibri" pitchFamily="34" charset="0"/>
            </a:rPr>
            <a:t>Inversa de la distribución del gasto público nacional </a:t>
          </a:r>
          <a:endParaRPr lang="es-AR" sz="1600" dirty="0">
            <a:latin typeface="Calibri" pitchFamily="34" charset="0"/>
            <a:cs typeface="Calibri" pitchFamily="34" charset="0"/>
          </a:endParaRPr>
        </a:p>
      </dgm:t>
    </dgm:pt>
    <dgm:pt modelId="{4E9BF55E-1C26-4E39-BA1E-38BFF92A9A46}" type="parTrans" cxnId="{A31CE791-E39A-4205-9616-869327A5FBAE}">
      <dgm:prSet/>
      <dgm:spPr/>
      <dgm:t>
        <a:bodyPr/>
        <a:lstStyle/>
        <a:p>
          <a:endParaRPr lang="es-AR" sz="1600">
            <a:latin typeface="Calibri" pitchFamily="34" charset="0"/>
            <a:cs typeface="Calibri" pitchFamily="34" charset="0"/>
          </a:endParaRPr>
        </a:p>
      </dgm:t>
    </dgm:pt>
    <dgm:pt modelId="{6BC81573-7583-45AA-A04E-C6C118A5167F}" type="sibTrans" cxnId="{A31CE791-E39A-4205-9616-869327A5FBAE}">
      <dgm:prSet/>
      <dgm:spPr/>
      <dgm:t>
        <a:bodyPr/>
        <a:lstStyle/>
        <a:p>
          <a:endParaRPr lang="es-AR" sz="1600">
            <a:latin typeface="Calibri" pitchFamily="34" charset="0"/>
            <a:cs typeface="Calibri" pitchFamily="34" charset="0"/>
          </a:endParaRPr>
        </a:p>
      </dgm:t>
    </dgm:pt>
    <dgm:pt modelId="{A65DE3A3-9E8F-4CD1-BED1-96199CB605A7}">
      <dgm:prSet custT="1"/>
      <dgm:spPr/>
      <dgm:t>
        <a:bodyPr/>
        <a:lstStyle/>
        <a:p>
          <a:r>
            <a:rPr lang="es-MX" sz="1600" dirty="0">
              <a:latin typeface="Calibri" pitchFamily="34" charset="0"/>
              <a:cs typeface="Calibri" pitchFamily="34" charset="0"/>
            </a:rPr>
            <a:t>Contribuye a aumentar la capacidad económica y tributaria de las provincias</a:t>
          </a:r>
          <a:endParaRPr lang="es-AR" sz="1600" dirty="0">
            <a:latin typeface="Calibri" pitchFamily="34" charset="0"/>
            <a:cs typeface="Calibri" pitchFamily="34" charset="0"/>
          </a:endParaRPr>
        </a:p>
      </dgm:t>
    </dgm:pt>
    <dgm:pt modelId="{B8372B4A-F499-4CE1-B5C1-90C7F1970ADD}" type="parTrans" cxnId="{5E917C83-65AA-4652-A62F-D70E1182537A}">
      <dgm:prSet/>
      <dgm:spPr/>
      <dgm:t>
        <a:bodyPr/>
        <a:lstStyle/>
        <a:p>
          <a:endParaRPr lang="es-AR" sz="1600">
            <a:latin typeface="Calibri" pitchFamily="34" charset="0"/>
            <a:cs typeface="Calibri" pitchFamily="34" charset="0"/>
          </a:endParaRPr>
        </a:p>
      </dgm:t>
    </dgm:pt>
    <dgm:pt modelId="{64B99F29-3BFA-4CD2-8891-4F6FA5D57CBD}" type="sibTrans" cxnId="{5E917C83-65AA-4652-A62F-D70E1182537A}">
      <dgm:prSet/>
      <dgm:spPr/>
      <dgm:t>
        <a:bodyPr/>
        <a:lstStyle/>
        <a:p>
          <a:endParaRPr lang="es-AR" sz="1600">
            <a:latin typeface="Calibri" pitchFamily="34" charset="0"/>
            <a:cs typeface="Calibri" pitchFamily="34" charset="0"/>
          </a:endParaRPr>
        </a:p>
      </dgm:t>
    </dgm:pt>
    <dgm:pt modelId="{0888149B-6CF8-45ED-AE85-0295DBB47100}" type="pres">
      <dgm:prSet presAssocID="{3D6BDB5A-1539-4E6F-A2E4-C3CA7E882E3E}" presName="Name0" presStyleCnt="0">
        <dgm:presLayoutVars>
          <dgm:dir/>
          <dgm:animLvl val="lvl"/>
          <dgm:resizeHandles/>
        </dgm:presLayoutVars>
      </dgm:prSet>
      <dgm:spPr/>
    </dgm:pt>
    <dgm:pt modelId="{3A185B82-7F1F-4480-80F5-527B74189CAD}" type="pres">
      <dgm:prSet presAssocID="{C4979115-0003-4424-9F7B-65C8D59F7BB6}" presName="linNode" presStyleCnt="0"/>
      <dgm:spPr/>
    </dgm:pt>
    <dgm:pt modelId="{06B8E5FB-B4CA-4A03-8C79-EE61FE876830}" type="pres">
      <dgm:prSet presAssocID="{C4979115-0003-4424-9F7B-65C8D59F7BB6}" presName="parentShp" presStyleLbl="node1" presStyleIdx="0" presStyleCnt="7">
        <dgm:presLayoutVars>
          <dgm:bulletEnabled val="1"/>
        </dgm:presLayoutVars>
      </dgm:prSet>
      <dgm:spPr/>
    </dgm:pt>
    <dgm:pt modelId="{D651EF85-0CCB-45F6-ADAD-BAD2F519E6DA}" type="pres">
      <dgm:prSet presAssocID="{C4979115-0003-4424-9F7B-65C8D59F7BB6}" presName="childShp" presStyleLbl="bgAccFollowNode1" presStyleIdx="0" presStyleCnt="7">
        <dgm:presLayoutVars>
          <dgm:bulletEnabled val="1"/>
        </dgm:presLayoutVars>
      </dgm:prSet>
      <dgm:spPr>
        <a:prstGeom prst="flowChartAlternateProcess">
          <a:avLst/>
        </a:prstGeom>
      </dgm:spPr>
    </dgm:pt>
    <dgm:pt modelId="{97F656BE-9697-4AFE-958C-D7519EAE4A4E}" type="pres">
      <dgm:prSet presAssocID="{D8CBC523-05AD-44B6-8CD6-BA436651C4B9}" presName="spacing" presStyleCnt="0"/>
      <dgm:spPr/>
    </dgm:pt>
    <dgm:pt modelId="{A7D3E2C4-85D3-4437-8A7F-08979EE7D05E}" type="pres">
      <dgm:prSet presAssocID="{F8164F71-4395-430E-B02A-D34A07FED27F}" presName="linNode" presStyleCnt="0"/>
      <dgm:spPr/>
    </dgm:pt>
    <dgm:pt modelId="{96331B6C-EE27-4F18-8FD1-F0FC8890EBAF}" type="pres">
      <dgm:prSet presAssocID="{F8164F71-4395-430E-B02A-D34A07FED27F}" presName="parentShp" presStyleLbl="node1" presStyleIdx="1" presStyleCnt="7">
        <dgm:presLayoutVars>
          <dgm:bulletEnabled val="1"/>
        </dgm:presLayoutVars>
      </dgm:prSet>
      <dgm:spPr/>
    </dgm:pt>
    <dgm:pt modelId="{B0D47B6C-A76F-4AE2-84D4-805E3A642267}" type="pres">
      <dgm:prSet presAssocID="{F8164F71-4395-430E-B02A-D34A07FED27F}" presName="childShp" presStyleLbl="bgAccFollowNode1" presStyleIdx="1" presStyleCnt="7">
        <dgm:presLayoutVars>
          <dgm:bulletEnabled val="1"/>
        </dgm:presLayoutVars>
      </dgm:prSet>
      <dgm:spPr>
        <a:prstGeom prst="flowChartAlternateProcess">
          <a:avLst/>
        </a:prstGeom>
      </dgm:spPr>
    </dgm:pt>
    <dgm:pt modelId="{8676C077-E641-4293-A180-109BA71E2E09}" type="pres">
      <dgm:prSet presAssocID="{E15E39B1-2A57-45D5-892C-5D22B82CCC57}" presName="spacing" presStyleCnt="0"/>
      <dgm:spPr/>
    </dgm:pt>
    <dgm:pt modelId="{C687B976-50CF-4AB6-960D-2E847FE22885}" type="pres">
      <dgm:prSet presAssocID="{2EACC024-B3E0-442B-B056-A6A21096EB85}" presName="linNode" presStyleCnt="0"/>
      <dgm:spPr/>
    </dgm:pt>
    <dgm:pt modelId="{D4CF00EF-C296-4DAC-B9B3-19415E31DAD0}" type="pres">
      <dgm:prSet presAssocID="{2EACC024-B3E0-442B-B056-A6A21096EB85}" presName="parentShp" presStyleLbl="node1" presStyleIdx="2" presStyleCnt="7">
        <dgm:presLayoutVars>
          <dgm:bulletEnabled val="1"/>
        </dgm:presLayoutVars>
      </dgm:prSet>
      <dgm:spPr/>
    </dgm:pt>
    <dgm:pt modelId="{9E60F2ED-9DC0-49AC-ACB1-272C9C909A7E}" type="pres">
      <dgm:prSet presAssocID="{2EACC024-B3E0-442B-B056-A6A21096EB85}" presName="childShp" presStyleLbl="bgAccFollowNode1" presStyleIdx="2" presStyleCnt="7">
        <dgm:presLayoutVars>
          <dgm:bulletEnabled val="1"/>
        </dgm:presLayoutVars>
      </dgm:prSet>
      <dgm:spPr>
        <a:prstGeom prst="flowChartAlternateProcess">
          <a:avLst/>
        </a:prstGeom>
      </dgm:spPr>
    </dgm:pt>
    <dgm:pt modelId="{6B8C6D0A-6CB0-44CC-8270-1B301A395F98}" type="pres">
      <dgm:prSet presAssocID="{63ADFC62-DE64-4EBF-AFD2-3AE4569E38D0}" presName="spacing" presStyleCnt="0"/>
      <dgm:spPr/>
    </dgm:pt>
    <dgm:pt modelId="{817A34BC-B3F4-46CC-8317-761C9FBFE77A}" type="pres">
      <dgm:prSet presAssocID="{D3D80C2B-EA96-40E1-AE23-E1ABD4E2FC19}" presName="linNode" presStyleCnt="0"/>
      <dgm:spPr/>
    </dgm:pt>
    <dgm:pt modelId="{116C94FD-722F-4C00-B3B5-206585718D27}" type="pres">
      <dgm:prSet presAssocID="{D3D80C2B-EA96-40E1-AE23-E1ABD4E2FC19}" presName="parentShp" presStyleLbl="node1" presStyleIdx="3" presStyleCnt="7">
        <dgm:presLayoutVars>
          <dgm:bulletEnabled val="1"/>
        </dgm:presLayoutVars>
      </dgm:prSet>
      <dgm:spPr/>
    </dgm:pt>
    <dgm:pt modelId="{5D68A921-76EC-4A3B-B53F-5AFE6FDD09ED}" type="pres">
      <dgm:prSet presAssocID="{D3D80C2B-EA96-40E1-AE23-E1ABD4E2FC19}" presName="childShp" presStyleLbl="bgAccFollowNode1" presStyleIdx="3" presStyleCnt="7">
        <dgm:presLayoutVars>
          <dgm:bulletEnabled val="1"/>
        </dgm:presLayoutVars>
      </dgm:prSet>
      <dgm:spPr>
        <a:prstGeom prst="flowChartAlternateProcess">
          <a:avLst/>
        </a:prstGeom>
      </dgm:spPr>
    </dgm:pt>
    <dgm:pt modelId="{DF2A0B1B-C088-47B3-96C2-680CA4C3B113}" type="pres">
      <dgm:prSet presAssocID="{2E1EB593-AC99-4347-8F03-1E16648E1E1A}" presName="spacing" presStyleCnt="0"/>
      <dgm:spPr/>
    </dgm:pt>
    <dgm:pt modelId="{46BA4693-4400-4396-8DC2-AE86A41F470B}" type="pres">
      <dgm:prSet presAssocID="{ED9B1198-5CBA-403C-A7F6-C37B8C30FCA9}" presName="linNode" presStyleCnt="0"/>
      <dgm:spPr/>
    </dgm:pt>
    <dgm:pt modelId="{D8C29F92-DF32-4435-9EC0-68B767CF2704}" type="pres">
      <dgm:prSet presAssocID="{ED9B1198-5CBA-403C-A7F6-C37B8C30FCA9}" presName="parentShp" presStyleLbl="node1" presStyleIdx="4" presStyleCnt="7">
        <dgm:presLayoutVars>
          <dgm:bulletEnabled val="1"/>
        </dgm:presLayoutVars>
      </dgm:prSet>
      <dgm:spPr/>
    </dgm:pt>
    <dgm:pt modelId="{5FAF197C-AB4B-4215-861F-77D1502FBCCA}" type="pres">
      <dgm:prSet presAssocID="{ED9B1198-5CBA-403C-A7F6-C37B8C30FCA9}" presName="childShp" presStyleLbl="bgAccFollowNode1" presStyleIdx="4" presStyleCnt="7">
        <dgm:presLayoutVars>
          <dgm:bulletEnabled val="1"/>
        </dgm:presLayoutVars>
      </dgm:prSet>
      <dgm:spPr>
        <a:prstGeom prst="flowChartAlternateProcess">
          <a:avLst/>
        </a:prstGeom>
      </dgm:spPr>
    </dgm:pt>
    <dgm:pt modelId="{74180B8C-1A02-4815-AB92-803E0F9A237C}" type="pres">
      <dgm:prSet presAssocID="{FE48E553-0D7C-4711-A9EC-314D28910334}" presName="spacing" presStyleCnt="0"/>
      <dgm:spPr/>
    </dgm:pt>
    <dgm:pt modelId="{AB1EFC17-5B3B-44B8-A737-3ED5C7DE2640}" type="pres">
      <dgm:prSet presAssocID="{EA1BA21C-E22E-475A-97AF-886DC7DDA03C}" presName="linNode" presStyleCnt="0"/>
      <dgm:spPr/>
    </dgm:pt>
    <dgm:pt modelId="{7FC3AED6-A972-4B88-97EA-0A3EEF78527F}" type="pres">
      <dgm:prSet presAssocID="{EA1BA21C-E22E-475A-97AF-886DC7DDA03C}" presName="parentShp" presStyleLbl="node1" presStyleIdx="5" presStyleCnt="7">
        <dgm:presLayoutVars>
          <dgm:bulletEnabled val="1"/>
        </dgm:presLayoutVars>
      </dgm:prSet>
      <dgm:spPr/>
    </dgm:pt>
    <dgm:pt modelId="{22C92032-2023-4087-B6DB-296474C2C733}" type="pres">
      <dgm:prSet presAssocID="{EA1BA21C-E22E-475A-97AF-886DC7DDA03C}" presName="childShp" presStyleLbl="bgAccFollowNode1" presStyleIdx="5" presStyleCnt="7">
        <dgm:presLayoutVars>
          <dgm:bulletEnabled val="1"/>
        </dgm:presLayoutVars>
      </dgm:prSet>
      <dgm:spPr>
        <a:prstGeom prst="flowChartAlternateProcess">
          <a:avLst/>
        </a:prstGeom>
      </dgm:spPr>
    </dgm:pt>
    <dgm:pt modelId="{701652F3-4113-4574-9911-A81B50846D4C}" type="pres">
      <dgm:prSet presAssocID="{34ED9B9F-55E0-4CE8-B38C-F868423D51A4}" presName="spacing" presStyleCnt="0"/>
      <dgm:spPr/>
    </dgm:pt>
    <dgm:pt modelId="{58E7E238-9639-403E-ABD6-E1AF6C35FA06}" type="pres">
      <dgm:prSet presAssocID="{BFCA2DE6-9B26-42C4-BD15-5441CD503914}" presName="linNode" presStyleCnt="0"/>
      <dgm:spPr/>
    </dgm:pt>
    <dgm:pt modelId="{91430CE3-0D50-45FD-94D1-5950BDE8B8D2}" type="pres">
      <dgm:prSet presAssocID="{BFCA2DE6-9B26-42C4-BD15-5441CD503914}" presName="parentShp" presStyleLbl="node1" presStyleIdx="6" presStyleCnt="7">
        <dgm:presLayoutVars>
          <dgm:bulletEnabled val="1"/>
        </dgm:presLayoutVars>
      </dgm:prSet>
      <dgm:spPr/>
    </dgm:pt>
    <dgm:pt modelId="{711CFF04-CDDE-4B14-98A3-2E530BA01433}" type="pres">
      <dgm:prSet presAssocID="{BFCA2DE6-9B26-42C4-BD15-5441CD503914}" presName="childShp" presStyleLbl="bgAccFollowNode1" presStyleIdx="6" presStyleCnt="7">
        <dgm:presLayoutVars>
          <dgm:bulletEnabled val="1"/>
        </dgm:presLayoutVars>
      </dgm:prSet>
      <dgm:spPr>
        <a:prstGeom prst="flowChartProcess">
          <a:avLst/>
        </a:prstGeom>
      </dgm:spPr>
    </dgm:pt>
  </dgm:ptLst>
  <dgm:cxnLst>
    <dgm:cxn modelId="{75F26E0E-B68E-45C5-82AA-C00D02E7C6FE}" srcId="{3D6BDB5A-1539-4E6F-A2E4-C3CA7E882E3E}" destId="{EA1BA21C-E22E-475A-97AF-886DC7DDA03C}" srcOrd="5" destOrd="0" parTransId="{055CF108-BB89-473C-8C0B-4B6D035D01B0}" sibTransId="{34ED9B9F-55E0-4CE8-B38C-F868423D51A4}"/>
    <dgm:cxn modelId="{667F3914-4B77-4D6E-87E2-B4A81071C0BA}" srcId="{3D6BDB5A-1539-4E6F-A2E4-C3CA7E882E3E}" destId="{D3D80C2B-EA96-40E1-AE23-E1ABD4E2FC19}" srcOrd="3" destOrd="0" parTransId="{D2428A62-2B2F-465D-A0C3-11D348F90D0B}" sibTransId="{2E1EB593-AC99-4347-8F03-1E16648E1E1A}"/>
    <dgm:cxn modelId="{056CE11D-B7DF-434C-87DE-2C66CC5DAB42}" srcId="{3D6BDB5A-1539-4E6F-A2E4-C3CA7E882E3E}" destId="{ED9B1198-5CBA-403C-A7F6-C37B8C30FCA9}" srcOrd="4" destOrd="0" parTransId="{FD35E891-37F5-4A77-A04B-399E50236BF4}" sibTransId="{FE48E553-0D7C-4711-A9EC-314D28910334}"/>
    <dgm:cxn modelId="{B67F6D2B-F3F6-4E1A-937E-54629F7F5C27}" type="presOf" srcId="{CEDB6FD6-013D-462A-A718-4B47796ED23F}" destId="{5FAF197C-AB4B-4215-861F-77D1502FBCCA}" srcOrd="0" destOrd="0" presId="urn:microsoft.com/office/officeart/2005/8/layout/vList6"/>
    <dgm:cxn modelId="{B3B55C37-A031-4F1A-BB47-AB7A41BD2F9B}" srcId="{F8164F71-4395-430E-B02A-D34A07FED27F}" destId="{3F550416-C2C2-4FFF-AF3E-CD4F96D7D376}" srcOrd="0" destOrd="0" parTransId="{D21C729A-E2AA-4A11-B8ED-DA1226F861A0}" sibTransId="{7613E856-15AD-43C5-8E90-F752614FAD33}"/>
    <dgm:cxn modelId="{146C4F40-B8BE-4325-8C33-5B0DCC581721}" srcId="{3D6BDB5A-1539-4E6F-A2E4-C3CA7E882E3E}" destId="{2EACC024-B3E0-442B-B056-A6A21096EB85}" srcOrd="2" destOrd="0" parTransId="{B314166A-4C50-411A-ADC5-6348350D070C}" sibTransId="{63ADFC62-DE64-4EBF-AFD2-3AE4569E38D0}"/>
    <dgm:cxn modelId="{F51EC35F-BF4B-4828-B645-903DB7A217B4}" type="presOf" srcId="{DBB78B41-D789-4C9D-B05C-65EDC8F05E54}" destId="{9E60F2ED-9DC0-49AC-ACB1-272C9C909A7E}" srcOrd="0" destOrd="0" presId="urn:microsoft.com/office/officeart/2005/8/layout/vList6"/>
    <dgm:cxn modelId="{B8EDA769-FAA3-442C-B79E-06C15CCD2059}" srcId="{C4979115-0003-4424-9F7B-65C8D59F7BB6}" destId="{5E87D298-AFF3-4B27-A1D2-013980313914}" srcOrd="0" destOrd="0" parTransId="{11CDAA74-DE49-4565-81CB-D158E44499F2}" sibTransId="{049FC0A6-3DE2-42D3-B2B7-71F5D7C9C159}"/>
    <dgm:cxn modelId="{87C9E74E-FB77-41AB-A6D2-EA229AE3A5D4}" type="presOf" srcId="{EA1BA21C-E22E-475A-97AF-886DC7DDA03C}" destId="{7FC3AED6-A972-4B88-97EA-0A3EEF78527F}" srcOrd="0" destOrd="0" presId="urn:microsoft.com/office/officeart/2005/8/layout/vList6"/>
    <dgm:cxn modelId="{DC98E04F-930E-44CE-B3F5-67DE9AF5B4BA}" type="presOf" srcId="{A65DE3A3-9E8F-4CD1-BED1-96199CB605A7}" destId="{711CFF04-CDDE-4B14-98A3-2E530BA01433}" srcOrd="0" destOrd="0" presId="urn:microsoft.com/office/officeart/2005/8/layout/vList6"/>
    <dgm:cxn modelId="{A369E44F-2B80-4906-A84F-577DF1D3DB99}" type="presOf" srcId="{D3D80C2B-EA96-40E1-AE23-E1ABD4E2FC19}" destId="{116C94FD-722F-4C00-B3B5-206585718D27}" srcOrd="0" destOrd="0" presId="urn:microsoft.com/office/officeart/2005/8/layout/vList6"/>
    <dgm:cxn modelId="{69243171-5F4C-4391-B4F4-FDAF05CEF7CF}" type="presOf" srcId="{F8164F71-4395-430E-B02A-D34A07FED27F}" destId="{96331B6C-EE27-4F18-8FD1-F0FC8890EBAF}" srcOrd="0" destOrd="0" presId="urn:microsoft.com/office/officeart/2005/8/layout/vList6"/>
    <dgm:cxn modelId="{7F0A607B-FEB6-4B32-BBED-16ABAA57DF75}" srcId="{3D6BDB5A-1539-4E6F-A2E4-C3CA7E882E3E}" destId="{F8164F71-4395-430E-B02A-D34A07FED27F}" srcOrd="1" destOrd="0" parTransId="{EC1CD541-0EC5-49B3-8E28-C7FF41D9A1ED}" sibTransId="{E15E39B1-2A57-45D5-892C-5D22B82CCC57}"/>
    <dgm:cxn modelId="{86362B7C-6571-4788-B903-37D0CAFF78E8}" type="presOf" srcId="{9D926AB7-83F5-43C0-A2C9-5A5F8F4AB34D}" destId="{22C92032-2023-4087-B6DB-296474C2C733}" srcOrd="0" destOrd="0" presId="urn:microsoft.com/office/officeart/2005/8/layout/vList6"/>
    <dgm:cxn modelId="{8CAEE97F-2E8E-47DA-A1A7-D40D27D6F0BC}" type="presOf" srcId="{3D6BDB5A-1539-4E6F-A2E4-C3CA7E882E3E}" destId="{0888149B-6CF8-45ED-AE85-0295DBB47100}" srcOrd="0" destOrd="0" presId="urn:microsoft.com/office/officeart/2005/8/layout/vList6"/>
    <dgm:cxn modelId="{5E917C83-65AA-4652-A62F-D70E1182537A}" srcId="{BFCA2DE6-9B26-42C4-BD15-5441CD503914}" destId="{A65DE3A3-9E8F-4CD1-BED1-96199CB605A7}" srcOrd="0" destOrd="0" parTransId="{B8372B4A-F499-4CE1-B5C1-90C7F1970ADD}" sibTransId="{64B99F29-3BFA-4CD2-8891-4F6FA5D57CBD}"/>
    <dgm:cxn modelId="{341E9687-EDD5-43EB-A879-4D4C66F4E6D3}" srcId="{EA1BA21C-E22E-475A-97AF-886DC7DDA03C}" destId="{9D926AB7-83F5-43C0-A2C9-5A5F8F4AB34D}" srcOrd="0" destOrd="0" parTransId="{2AABD846-FA8C-459A-968E-C7A5D4C553C7}" sibTransId="{777D1E11-2515-42C0-9061-2B1A20646E74}"/>
    <dgm:cxn modelId="{8404828A-E54B-4A09-B250-FB18456AD258}" srcId="{ED9B1198-5CBA-403C-A7F6-C37B8C30FCA9}" destId="{CEDB6FD6-013D-462A-A718-4B47796ED23F}" srcOrd="0" destOrd="0" parTransId="{335D26BD-841A-4D93-9D13-8D882B889BEA}" sibTransId="{9D19A8BA-3E59-4CAF-B547-B9D38698E195}"/>
    <dgm:cxn modelId="{EA93158B-C3A4-48B3-8946-456007FD30A1}" srcId="{2EACC024-B3E0-442B-B056-A6A21096EB85}" destId="{DBB78B41-D789-4C9D-B05C-65EDC8F05E54}" srcOrd="0" destOrd="0" parTransId="{66DEBB4C-6710-429E-BC3C-46AEBA4E7D81}" sibTransId="{1452BAAC-D194-494B-9C98-66FE20F8D214}"/>
    <dgm:cxn modelId="{7E3C478E-2CA2-478D-B030-6F9C7CF2E903}" type="presOf" srcId="{C4979115-0003-4424-9F7B-65C8D59F7BB6}" destId="{06B8E5FB-B4CA-4A03-8C79-EE61FE876830}" srcOrd="0" destOrd="0" presId="urn:microsoft.com/office/officeart/2005/8/layout/vList6"/>
    <dgm:cxn modelId="{A31CE791-E39A-4205-9616-869327A5FBAE}" srcId="{3D6BDB5A-1539-4E6F-A2E4-C3CA7E882E3E}" destId="{BFCA2DE6-9B26-42C4-BD15-5441CD503914}" srcOrd="6" destOrd="0" parTransId="{4E9BF55E-1C26-4E39-BA1E-38BFF92A9A46}" sibTransId="{6BC81573-7583-45AA-A04E-C6C118A5167F}"/>
    <dgm:cxn modelId="{CE9C079B-71F3-4DC7-9E56-D23EBE8BD6B7}" type="presOf" srcId="{2EACC024-B3E0-442B-B056-A6A21096EB85}" destId="{D4CF00EF-C296-4DAC-B9B3-19415E31DAD0}" srcOrd="0" destOrd="0" presId="urn:microsoft.com/office/officeart/2005/8/layout/vList6"/>
    <dgm:cxn modelId="{356826A8-67A6-4DAB-951C-FF9D40E33204}" type="presOf" srcId="{3F550416-C2C2-4FFF-AF3E-CD4F96D7D376}" destId="{B0D47B6C-A76F-4AE2-84D4-805E3A642267}" srcOrd="0" destOrd="0" presId="urn:microsoft.com/office/officeart/2005/8/layout/vList6"/>
    <dgm:cxn modelId="{3B0FAFB2-39B0-4DFB-BC05-354BA181A8BE}" type="presOf" srcId="{BFCA2DE6-9B26-42C4-BD15-5441CD503914}" destId="{91430CE3-0D50-45FD-94D1-5950BDE8B8D2}" srcOrd="0" destOrd="0" presId="urn:microsoft.com/office/officeart/2005/8/layout/vList6"/>
    <dgm:cxn modelId="{C9A617C6-D29E-47C0-B9AE-91B618ECC1B7}" type="presOf" srcId="{ED9B1198-5CBA-403C-A7F6-C37B8C30FCA9}" destId="{D8C29F92-DF32-4435-9EC0-68B767CF2704}" srcOrd="0" destOrd="0" presId="urn:microsoft.com/office/officeart/2005/8/layout/vList6"/>
    <dgm:cxn modelId="{37416ED2-D06C-4FBE-90D8-C707F8123D92}" srcId="{3D6BDB5A-1539-4E6F-A2E4-C3CA7E882E3E}" destId="{C4979115-0003-4424-9F7B-65C8D59F7BB6}" srcOrd="0" destOrd="0" parTransId="{F963A473-4911-4B93-BB26-05A317B812BD}" sibTransId="{D8CBC523-05AD-44B6-8CD6-BA436651C4B9}"/>
    <dgm:cxn modelId="{6E9810D3-F194-4D2E-A999-0A3E9962830E}" type="presOf" srcId="{5E87D298-AFF3-4B27-A1D2-013980313914}" destId="{D651EF85-0CCB-45F6-ADAD-BAD2F519E6DA}" srcOrd="0" destOrd="0" presId="urn:microsoft.com/office/officeart/2005/8/layout/vList6"/>
    <dgm:cxn modelId="{11F7B6DA-E3A8-4C24-8BA0-8BC608D5565C}" type="presOf" srcId="{EE52CCDB-03BD-45A9-8BE5-48EE0FF67781}" destId="{5D68A921-76EC-4A3B-B53F-5AFE6FDD09ED}" srcOrd="0" destOrd="0" presId="urn:microsoft.com/office/officeart/2005/8/layout/vList6"/>
    <dgm:cxn modelId="{29EB14E8-5CCB-41FF-82C0-A404DF944B42}" srcId="{D3D80C2B-EA96-40E1-AE23-E1ABD4E2FC19}" destId="{EE52CCDB-03BD-45A9-8BE5-48EE0FF67781}" srcOrd="0" destOrd="0" parTransId="{89863310-1AFD-4444-BB8A-766A591914C4}" sibTransId="{0DDF9A6F-BE5D-40E3-9361-4F98FF214C74}"/>
    <dgm:cxn modelId="{BACEB53D-7648-4F54-927B-A40A89D3C14D}" type="presParOf" srcId="{0888149B-6CF8-45ED-AE85-0295DBB47100}" destId="{3A185B82-7F1F-4480-80F5-527B74189CAD}" srcOrd="0" destOrd="0" presId="urn:microsoft.com/office/officeart/2005/8/layout/vList6"/>
    <dgm:cxn modelId="{E71C52B9-D183-40BD-8C1C-464ECD231869}" type="presParOf" srcId="{3A185B82-7F1F-4480-80F5-527B74189CAD}" destId="{06B8E5FB-B4CA-4A03-8C79-EE61FE876830}" srcOrd="0" destOrd="0" presId="urn:microsoft.com/office/officeart/2005/8/layout/vList6"/>
    <dgm:cxn modelId="{10AA465C-EF72-4311-A763-2602C5B6A5FA}" type="presParOf" srcId="{3A185B82-7F1F-4480-80F5-527B74189CAD}" destId="{D651EF85-0CCB-45F6-ADAD-BAD2F519E6DA}" srcOrd="1" destOrd="0" presId="urn:microsoft.com/office/officeart/2005/8/layout/vList6"/>
    <dgm:cxn modelId="{732C2903-C5BD-4672-91E1-4C7472CE04C7}" type="presParOf" srcId="{0888149B-6CF8-45ED-AE85-0295DBB47100}" destId="{97F656BE-9697-4AFE-958C-D7519EAE4A4E}" srcOrd="1" destOrd="0" presId="urn:microsoft.com/office/officeart/2005/8/layout/vList6"/>
    <dgm:cxn modelId="{371E0D85-9DAA-47F8-951C-C865EC56E232}" type="presParOf" srcId="{0888149B-6CF8-45ED-AE85-0295DBB47100}" destId="{A7D3E2C4-85D3-4437-8A7F-08979EE7D05E}" srcOrd="2" destOrd="0" presId="urn:microsoft.com/office/officeart/2005/8/layout/vList6"/>
    <dgm:cxn modelId="{BCAE64C3-D641-4B32-8819-12B834C507E7}" type="presParOf" srcId="{A7D3E2C4-85D3-4437-8A7F-08979EE7D05E}" destId="{96331B6C-EE27-4F18-8FD1-F0FC8890EBAF}" srcOrd="0" destOrd="0" presId="urn:microsoft.com/office/officeart/2005/8/layout/vList6"/>
    <dgm:cxn modelId="{613A142E-2377-46CA-A79B-F6E74DFB6CCB}" type="presParOf" srcId="{A7D3E2C4-85D3-4437-8A7F-08979EE7D05E}" destId="{B0D47B6C-A76F-4AE2-84D4-805E3A642267}" srcOrd="1" destOrd="0" presId="urn:microsoft.com/office/officeart/2005/8/layout/vList6"/>
    <dgm:cxn modelId="{AF835EA4-3FC7-4088-BFAC-12D940A52C1F}" type="presParOf" srcId="{0888149B-6CF8-45ED-AE85-0295DBB47100}" destId="{8676C077-E641-4293-A180-109BA71E2E09}" srcOrd="3" destOrd="0" presId="urn:microsoft.com/office/officeart/2005/8/layout/vList6"/>
    <dgm:cxn modelId="{7FE32866-2C6F-40D4-9501-20582B75F829}" type="presParOf" srcId="{0888149B-6CF8-45ED-AE85-0295DBB47100}" destId="{C687B976-50CF-4AB6-960D-2E847FE22885}" srcOrd="4" destOrd="0" presId="urn:microsoft.com/office/officeart/2005/8/layout/vList6"/>
    <dgm:cxn modelId="{77D02931-6D9A-4AAB-BB41-13E2FD2BF6CA}" type="presParOf" srcId="{C687B976-50CF-4AB6-960D-2E847FE22885}" destId="{D4CF00EF-C296-4DAC-B9B3-19415E31DAD0}" srcOrd="0" destOrd="0" presId="urn:microsoft.com/office/officeart/2005/8/layout/vList6"/>
    <dgm:cxn modelId="{A787B408-B5EC-4F33-8485-288FC469FE4B}" type="presParOf" srcId="{C687B976-50CF-4AB6-960D-2E847FE22885}" destId="{9E60F2ED-9DC0-49AC-ACB1-272C9C909A7E}" srcOrd="1" destOrd="0" presId="urn:microsoft.com/office/officeart/2005/8/layout/vList6"/>
    <dgm:cxn modelId="{51695105-CF2D-4CB8-BDBF-0183BD8EB2DB}" type="presParOf" srcId="{0888149B-6CF8-45ED-AE85-0295DBB47100}" destId="{6B8C6D0A-6CB0-44CC-8270-1B301A395F98}" srcOrd="5" destOrd="0" presId="urn:microsoft.com/office/officeart/2005/8/layout/vList6"/>
    <dgm:cxn modelId="{A9501866-8B68-44F6-8126-9CB6630D378A}" type="presParOf" srcId="{0888149B-6CF8-45ED-AE85-0295DBB47100}" destId="{817A34BC-B3F4-46CC-8317-761C9FBFE77A}" srcOrd="6" destOrd="0" presId="urn:microsoft.com/office/officeart/2005/8/layout/vList6"/>
    <dgm:cxn modelId="{7FA2259C-A584-4259-B63D-168456BDBD7F}" type="presParOf" srcId="{817A34BC-B3F4-46CC-8317-761C9FBFE77A}" destId="{116C94FD-722F-4C00-B3B5-206585718D27}" srcOrd="0" destOrd="0" presId="urn:microsoft.com/office/officeart/2005/8/layout/vList6"/>
    <dgm:cxn modelId="{5D694349-282B-4DF1-A0A1-9B668D345272}" type="presParOf" srcId="{817A34BC-B3F4-46CC-8317-761C9FBFE77A}" destId="{5D68A921-76EC-4A3B-B53F-5AFE6FDD09ED}" srcOrd="1" destOrd="0" presId="urn:microsoft.com/office/officeart/2005/8/layout/vList6"/>
    <dgm:cxn modelId="{4013CA0E-BCD4-4FE6-8419-996F7A797FBF}" type="presParOf" srcId="{0888149B-6CF8-45ED-AE85-0295DBB47100}" destId="{DF2A0B1B-C088-47B3-96C2-680CA4C3B113}" srcOrd="7" destOrd="0" presId="urn:microsoft.com/office/officeart/2005/8/layout/vList6"/>
    <dgm:cxn modelId="{DB442449-5AF6-4324-9218-A665492C80CA}" type="presParOf" srcId="{0888149B-6CF8-45ED-AE85-0295DBB47100}" destId="{46BA4693-4400-4396-8DC2-AE86A41F470B}" srcOrd="8" destOrd="0" presId="urn:microsoft.com/office/officeart/2005/8/layout/vList6"/>
    <dgm:cxn modelId="{0B0520AA-8B16-4A06-82F1-6C81C97574D3}" type="presParOf" srcId="{46BA4693-4400-4396-8DC2-AE86A41F470B}" destId="{D8C29F92-DF32-4435-9EC0-68B767CF2704}" srcOrd="0" destOrd="0" presId="urn:microsoft.com/office/officeart/2005/8/layout/vList6"/>
    <dgm:cxn modelId="{40CD40FE-FA90-46DE-838B-730276C7BBEA}" type="presParOf" srcId="{46BA4693-4400-4396-8DC2-AE86A41F470B}" destId="{5FAF197C-AB4B-4215-861F-77D1502FBCCA}" srcOrd="1" destOrd="0" presId="urn:microsoft.com/office/officeart/2005/8/layout/vList6"/>
    <dgm:cxn modelId="{F5AF3E28-1255-47AE-A037-73575761EE34}" type="presParOf" srcId="{0888149B-6CF8-45ED-AE85-0295DBB47100}" destId="{74180B8C-1A02-4815-AB92-803E0F9A237C}" srcOrd="9" destOrd="0" presId="urn:microsoft.com/office/officeart/2005/8/layout/vList6"/>
    <dgm:cxn modelId="{963C9753-8C66-4C06-A232-FD5DD5CA44DD}" type="presParOf" srcId="{0888149B-6CF8-45ED-AE85-0295DBB47100}" destId="{AB1EFC17-5B3B-44B8-A737-3ED5C7DE2640}" srcOrd="10" destOrd="0" presId="urn:microsoft.com/office/officeart/2005/8/layout/vList6"/>
    <dgm:cxn modelId="{CEC7E38D-2972-425C-861D-FDB10C4333C8}" type="presParOf" srcId="{AB1EFC17-5B3B-44B8-A737-3ED5C7DE2640}" destId="{7FC3AED6-A972-4B88-97EA-0A3EEF78527F}" srcOrd="0" destOrd="0" presId="urn:microsoft.com/office/officeart/2005/8/layout/vList6"/>
    <dgm:cxn modelId="{A4791DB7-E423-484B-B337-0B0FCBED7350}" type="presParOf" srcId="{AB1EFC17-5B3B-44B8-A737-3ED5C7DE2640}" destId="{22C92032-2023-4087-B6DB-296474C2C733}" srcOrd="1" destOrd="0" presId="urn:microsoft.com/office/officeart/2005/8/layout/vList6"/>
    <dgm:cxn modelId="{4A824588-389F-476A-859F-E330C509C78C}" type="presParOf" srcId="{0888149B-6CF8-45ED-AE85-0295DBB47100}" destId="{701652F3-4113-4574-9911-A81B50846D4C}" srcOrd="11" destOrd="0" presId="urn:microsoft.com/office/officeart/2005/8/layout/vList6"/>
    <dgm:cxn modelId="{9C45CA03-46D7-4F9B-85BD-D6B3A695C0D0}" type="presParOf" srcId="{0888149B-6CF8-45ED-AE85-0295DBB47100}" destId="{58E7E238-9639-403E-ABD6-E1AF6C35FA06}" srcOrd="12" destOrd="0" presId="urn:microsoft.com/office/officeart/2005/8/layout/vList6"/>
    <dgm:cxn modelId="{FD193241-3044-455F-8C30-3FAAA2325CD9}" type="presParOf" srcId="{58E7E238-9639-403E-ABD6-E1AF6C35FA06}" destId="{91430CE3-0D50-45FD-94D1-5950BDE8B8D2}" srcOrd="0" destOrd="0" presId="urn:microsoft.com/office/officeart/2005/8/layout/vList6"/>
    <dgm:cxn modelId="{D5AE6B20-CB16-47CB-828E-98F4A1BA8E99}" type="presParOf" srcId="{58E7E238-9639-403E-ABD6-E1AF6C35FA06}" destId="{711CFF04-CDDE-4B14-98A3-2E530BA01433}"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51EF85-0CCB-45F6-ADAD-BAD2F519E6DA}">
      <dsp:nvSpPr>
        <dsp:cNvPr id="0" name=""/>
        <dsp:cNvSpPr/>
      </dsp:nvSpPr>
      <dsp:spPr>
        <a:xfrm>
          <a:off x="3449943" y="3898"/>
          <a:ext cx="5174915" cy="582595"/>
        </a:xfrm>
        <a:prstGeom prst="flowChartAlternateProcess">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MX" sz="1600" kern="1200" dirty="0">
              <a:latin typeface="Calibri" pitchFamily="34" charset="0"/>
              <a:cs typeface="Calibri" pitchFamily="34" charset="0"/>
            </a:rPr>
            <a:t>Expresa la demanda por servicios gubernamentales </a:t>
          </a:r>
          <a:endParaRPr lang="es-AR" sz="1600" kern="1200" dirty="0">
            <a:latin typeface="Calibri" pitchFamily="34" charset="0"/>
            <a:cs typeface="Calibri" pitchFamily="34" charset="0"/>
          </a:endParaRPr>
        </a:p>
      </dsp:txBody>
      <dsp:txXfrm>
        <a:off x="3478382" y="32337"/>
        <a:ext cx="5118037" cy="525717"/>
      </dsp:txXfrm>
    </dsp:sp>
    <dsp:sp modelId="{06B8E5FB-B4CA-4A03-8C79-EE61FE876830}">
      <dsp:nvSpPr>
        <dsp:cNvPr id="0" name=""/>
        <dsp:cNvSpPr/>
      </dsp:nvSpPr>
      <dsp:spPr>
        <a:xfrm>
          <a:off x="0" y="3898"/>
          <a:ext cx="3449943" cy="582595"/>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s-ES" sz="1600" kern="1200" dirty="0">
              <a:latin typeface="Calibri" pitchFamily="34" charset="0"/>
              <a:cs typeface="Calibri" pitchFamily="34" charset="0"/>
            </a:rPr>
            <a:t>Población</a:t>
          </a:r>
          <a:endParaRPr lang="es-AR" sz="1600" kern="1200" dirty="0">
            <a:latin typeface="Calibri" pitchFamily="34" charset="0"/>
            <a:cs typeface="Calibri" pitchFamily="34" charset="0"/>
          </a:endParaRPr>
        </a:p>
      </dsp:txBody>
      <dsp:txXfrm>
        <a:off x="28440" y="32338"/>
        <a:ext cx="3393063" cy="525715"/>
      </dsp:txXfrm>
    </dsp:sp>
    <dsp:sp modelId="{B0D47B6C-A76F-4AE2-84D4-805E3A642267}">
      <dsp:nvSpPr>
        <dsp:cNvPr id="0" name=""/>
        <dsp:cNvSpPr/>
      </dsp:nvSpPr>
      <dsp:spPr>
        <a:xfrm>
          <a:off x="3449943" y="644753"/>
          <a:ext cx="5174915" cy="582595"/>
        </a:xfrm>
        <a:prstGeom prst="flowChartAlternateProcess">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MX" sz="1600" kern="1200" dirty="0">
              <a:latin typeface="Calibri" pitchFamily="34" charset="0"/>
              <a:cs typeface="Calibri" pitchFamily="34" charset="0"/>
            </a:rPr>
            <a:t>Tiene por finalidad “cerrar las brechas de desarrollo” </a:t>
          </a:r>
          <a:endParaRPr lang="es-AR" sz="1600" kern="1200" dirty="0">
            <a:latin typeface="Calibri" pitchFamily="34" charset="0"/>
            <a:cs typeface="Calibri" pitchFamily="34" charset="0"/>
          </a:endParaRPr>
        </a:p>
      </dsp:txBody>
      <dsp:txXfrm>
        <a:off x="3478382" y="673192"/>
        <a:ext cx="5118037" cy="525717"/>
      </dsp:txXfrm>
    </dsp:sp>
    <dsp:sp modelId="{96331B6C-EE27-4F18-8FD1-F0FC8890EBAF}">
      <dsp:nvSpPr>
        <dsp:cNvPr id="0" name=""/>
        <dsp:cNvSpPr/>
      </dsp:nvSpPr>
      <dsp:spPr>
        <a:xfrm>
          <a:off x="0" y="644753"/>
          <a:ext cx="3449943" cy="582595"/>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s-MX" sz="1600" kern="1200" dirty="0">
              <a:latin typeface="Calibri" pitchFamily="34" charset="0"/>
              <a:cs typeface="Calibri" pitchFamily="34" charset="0"/>
            </a:rPr>
            <a:t>NBI</a:t>
          </a:r>
          <a:endParaRPr lang="es-AR" sz="1600" kern="1200" dirty="0">
            <a:latin typeface="Calibri" pitchFamily="34" charset="0"/>
            <a:cs typeface="Calibri" pitchFamily="34" charset="0"/>
          </a:endParaRPr>
        </a:p>
      </dsp:txBody>
      <dsp:txXfrm>
        <a:off x="28440" y="673193"/>
        <a:ext cx="3393063" cy="525715"/>
      </dsp:txXfrm>
    </dsp:sp>
    <dsp:sp modelId="{9E60F2ED-9DC0-49AC-ACB1-272C9C909A7E}">
      <dsp:nvSpPr>
        <dsp:cNvPr id="0" name=""/>
        <dsp:cNvSpPr/>
      </dsp:nvSpPr>
      <dsp:spPr>
        <a:xfrm>
          <a:off x="3449943" y="1285608"/>
          <a:ext cx="5174915" cy="582595"/>
        </a:xfrm>
        <a:prstGeom prst="flowChartAlternateProcess">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MX" sz="1600" kern="1200" dirty="0">
              <a:latin typeface="Calibri" pitchFamily="34" charset="0"/>
              <a:cs typeface="Calibri" pitchFamily="34" charset="0"/>
            </a:rPr>
            <a:t>Alienta el mejoramiento de la calidad de vida </a:t>
          </a:r>
          <a:endParaRPr lang="es-AR" sz="1600" kern="1200" dirty="0">
            <a:latin typeface="Calibri" pitchFamily="34" charset="0"/>
            <a:cs typeface="Calibri" pitchFamily="34" charset="0"/>
          </a:endParaRPr>
        </a:p>
      </dsp:txBody>
      <dsp:txXfrm>
        <a:off x="3478382" y="1314047"/>
        <a:ext cx="5118037" cy="525717"/>
      </dsp:txXfrm>
    </dsp:sp>
    <dsp:sp modelId="{D4CF00EF-C296-4DAC-B9B3-19415E31DAD0}">
      <dsp:nvSpPr>
        <dsp:cNvPr id="0" name=""/>
        <dsp:cNvSpPr/>
      </dsp:nvSpPr>
      <dsp:spPr>
        <a:xfrm>
          <a:off x="0" y="1285608"/>
          <a:ext cx="3449943" cy="582595"/>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s-MX" sz="1600" kern="1200">
              <a:latin typeface="Calibri" pitchFamily="34" charset="0"/>
              <a:cs typeface="Calibri" pitchFamily="34" charset="0"/>
            </a:rPr>
            <a:t>IDH</a:t>
          </a:r>
          <a:endParaRPr lang="es-AR" sz="1600" kern="1200">
            <a:latin typeface="Calibri" pitchFamily="34" charset="0"/>
            <a:cs typeface="Calibri" pitchFamily="34" charset="0"/>
          </a:endParaRPr>
        </a:p>
      </dsp:txBody>
      <dsp:txXfrm>
        <a:off x="28440" y="1314048"/>
        <a:ext cx="3393063" cy="525715"/>
      </dsp:txXfrm>
    </dsp:sp>
    <dsp:sp modelId="{5D68A921-76EC-4A3B-B53F-5AFE6FDD09ED}">
      <dsp:nvSpPr>
        <dsp:cNvPr id="0" name=""/>
        <dsp:cNvSpPr/>
      </dsp:nvSpPr>
      <dsp:spPr>
        <a:xfrm>
          <a:off x="3449943" y="1926463"/>
          <a:ext cx="5174915" cy="582595"/>
        </a:xfrm>
        <a:prstGeom prst="flowChartAlternateProcess">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MX" sz="1600" kern="1200" dirty="0">
              <a:latin typeface="Calibri" pitchFamily="34" charset="0"/>
              <a:cs typeface="Calibri" pitchFamily="34" charset="0"/>
            </a:rPr>
            <a:t>Desincentiva conducta </a:t>
          </a:r>
          <a:r>
            <a:rPr lang="es-MX" sz="1600" kern="1200" dirty="0" err="1">
              <a:latin typeface="Calibri" pitchFamily="34" charset="0"/>
              <a:cs typeface="Calibri" pitchFamily="34" charset="0"/>
            </a:rPr>
            <a:t>clientelística</a:t>
          </a:r>
          <a:endParaRPr lang="es-AR" sz="1600" kern="1200" dirty="0">
            <a:latin typeface="Calibri" pitchFamily="34" charset="0"/>
            <a:cs typeface="Calibri" pitchFamily="34" charset="0"/>
          </a:endParaRPr>
        </a:p>
      </dsp:txBody>
      <dsp:txXfrm>
        <a:off x="3478382" y="1954902"/>
        <a:ext cx="5118037" cy="525717"/>
      </dsp:txXfrm>
    </dsp:sp>
    <dsp:sp modelId="{116C94FD-722F-4C00-B3B5-206585718D27}">
      <dsp:nvSpPr>
        <dsp:cNvPr id="0" name=""/>
        <dsp:cNvSpPr/>
      </dsp:nvSpPr>
      <dsp:spPr>
        <a:xfrm>
          <a:off x="0" y="1926463"/>
          <a:ext cx="3449943" cy="582595"/>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s-MX" sz="1600" kern="1200" dirty="0">
              <a:latin typeface="Calibri" pitchFamily="34" charset="0"/>
              <a:cs typeface="Calibri" pitchFamily="34" charset="0"/>
            </a:rPr>
            <a:t>Gasto en personal como % gasto primario </a:t>
          </a:r>
          <a:endParaRPr lang="es-AR" sz="1600" kern="1200" dirty="0">
            <a:latin typeface="Calibri" pitchFamily="34" charset="0"/>
            <a:cs typeface="Calibri" pitchFamily="34" charset="0"/>
          </a:endParaRPr>
        </a:p>
      </dsp:txBody>
      <dsp:txXfrm>
        <a:off x="28440" y="1954903"/>
        <a:ext cx="3393063" cy="525715"/>
      </dsp:txXfrm>
    </dsp:sp>
    <dsp:sp modelId="{5FAF197C-AB4B-4215-861F-77D1502FBCCA}">
      <dsp:nvSpPr>
        <dsp:cNvPr id="0" name=""/>
        <dsp:cNvSpPr/>
      </dsp:nvSpPr>
      <dsp:spPr>
        <a:xfrm>
          <a:off x="3449943" y="2567318"/>
          <a:ext cx="5174915" cy="582595"/>
        </a:xfrm>
        <a:prstGeom prst="flowChartAlternateProcess">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MX" sz="1600" kern="1200" dirty="0">
              <a:latin typeface="Calibri" pitchFamily="34" charset="0"/>
              <a:cs typeface="Calibri" pitchFamily="34" charset="0"/>
            </a:rPr>
            <a:t>Premia esfuerzo fiscal (relaciona IIBB y PBG)</a:t>
          </a:r>
          <a:endParaRPr lang="es-AR" sz="1600" kern="1200" dirty="0">
            <a:latin typeface="Calibri" pitchFamily="34" charset="0"/>
            <a:cs typeface="Calibri" pitchFamily="34" charset="0"/>
          </a:endParaRPr>
        </a:p>
      </dsp:txBody>
      <dsp:txXfrm>
        <a:off x="3478382" y="2595757"/>
        <a:ext cx="5118037" cy="525717"/>
      </dsp:txXfrm>
    </dsp:sp>
    <dsp:sp modelId="{D8C29F92-DF32-4435-9EC0-68B767CF2704}">
      <dsp:nvSpPr>
        <dsp:cNvPr id="0" name=""/>
        <dsp:cNvSpPr/>
      </dsp:nvSpPr>
      <dsp:spPr>
        <a:xfrm>
          <a:off x="0" y="2567318"/>
          <a:ext cx="3449943" cy="582595"/>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s-MX" sz="1600" kern="1200" dirty="0">
              <a:latin typeface="Calibri" pitchFamily="34" charset="0"/>
              <a:cs typeface="Calibri" pitchFamily="34" charset="0"/>
            </a:rPr>
            <a:t>Índice de esfuerzo fiscal</a:t>
          </a:r>
          <a:endParaRPr lang="es-AR" sz="1600" kern="1200" dirty="0">
            <a:latin typeface="Calibri" pitchFamily="34" charset="0"/>
            <a:cs typeface="Calibri" pitchFamily="34" charset="0"/>
          </a:endParaRPr>
        </a:p>
      </dsp:txBody>
      <dsp:txXfrm>
        <a:off x="28440" y="2595758"/>
        <a:ext cx="3393063" cy="525715"/>
      </dsp:txXfrm>
    </dsp:sp>
    <dsp:sp modelId="{22C92032-2023-4087-B6DB-296474C2C733}">
      <dsp:nvSpPr>
        <dsp:cNvPr id="0" name=""/>
        <dsp:cNvSpPr/>
      </dsp:nvSpPr>
      <dsp:spPr>
        <a:xfrm>
          <a:off x="3449943" y="3208173"/>
          <a:ext cx="5174915" cy="582595"/>
        </a:xfrm>
        <a:prstGeom prst="flowChartAlternateProcess">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MX" sz="1600" kern="1200" dirty="0">
              <a:latin typeface="Calibri" pitchFamily="34" charset="0"/>
              <a:cs typeface="Calibri" pitchFamily="34" charset="0"/>
            </a:rPr>
            <a:t>Premia el esfuerzo por solvencia fiscal</a:t>
          </a:r>
          <a:endParaRPr lang="es-AR" sz="1600" kern="1200" dirty="0">
            <a:latin typeface="Calibri" pitchFamily="34" charset="0"/>
            <a:cs typeface="Calibri" pitchFamily="34" charset="0"/>
          </a:endParaRPr>
        </a:p>
      </dsp:txBody>
      <dsp:txXfrm>
        <a:off x="3478382" y="3236612"/>
        <a:ext cx="5118037" cy="525717"/>
      </dsp:txXfrm>
    </dsp:sp>
    <dsp:sp modelId="{7FC3AED6-A972-4B88-97EA-0A3EEF78527F}">
      <dsp:nvSpPr>
        <dsp:cNvPr id="0" name=""/>
        <dsp:cNvSpPr/>
      </dsp:nvSpPr>
      <dsp:spPr>
        <a:xfrm>
          <a:off x="0" y="3208173"/>
          <a:ext cx="3449943" cy="582595"/>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s-MX" sz="1600" kern="1200" dirty="0">
              <a:latin typeface="Calibri" pitchFamily="34" charset="0"/>
              <a:cs typeface="Calibri" pitchFamily="34" charset="0"/>
            </a:rPr>
            <a:t>Ingresos corrientes como % gasto corriente</a:t>
          </a:r>
          <a:endParaRPr lang="es-AR" sz="1600" kern="1200" dirty="0">
            <a:latin typeface="Calibri" pitchFamily="34" charset="0"/>
            <a:cs typeface="Calibri" pitchFamily="34" charset="0"/>
          </a:endParaRPr>
        </a:p>
      </dsp:txBody>
      <dsp:txXfrm>
        <a:off x="28440" y="3236613"/>
        <a:ext cx="3393063" cy="525715"/>
      </dsp:txXfrm>
    </dsp:sp>
    <dsp:sp modelId="{711CFF04-CDDE-4B14-98A3-2E530BA01433}">
      <dsp:nvSpPr>
        <dsp:cNvPr id="0" name=""/>
        <dsp:cNvSpPr/>
      </dsp:nvSpPr>
      <dsp:spPr>
        <a:xfrm>
          <a:off x="3449943" y="3849028"/>
          <a:ext cx="5174915" cy="582595"/>
        </a:xfrm>
        <a:prstGeom prst="flowChartProcess">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MX" sz="1600" kern="1200" dirty="0">
              <a:latin typeface="Calibri" pitchFamily="34" charset="0"/>
              <a:cs typeface="Calibri" pitchFamily="34" charset="0"/>
            </a:rPr>
            <a:t>Contribuye a aumentar la capacidad económica y tributaria de las provincias</a:t>
          </a:r>
          <a:endParaRPr lang="es-AR" sz="1600" kern="1200" dirty="0">
            <a:latin typeface="Calibri" pitchFamily="34" charset="0"/>
            <a:cs typeface="Calibri" pitchFamily="34" charset="0"/>
          </a:endParaRPr>
        </a:p>
      </dsp:txBody>
      <dsp:txXfrm>
        <a:off x="3449943" y="3849028"/>
        <a:ext cx="5174915" cy="582595"/>
      </dsp:txXfrm>
    </dsp:sp>
    <dsp:sp modelId="{91430CE3-0D50-45FD-94D1-5950BDE8B8D2}">
      <dsp:nvSpPr>
        <dsp:cNvPr id="0" name=""/>
        <dsp:cNvSpPr/>
      </dsp:nvSpPr>
      <dsp:spPr>
        <a:xfrm>
          <a:off x="0" y="3849028"/>
          <a:ext cx="3449943" cy="582595"/>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s-MX" sz="1600" b="0" i="0" kern="1200" dirty="0">
              <a:latin typeface="Calibri" pitchFamily="34" charset="0"/>
              <a:cs typeface="Calibri" pitchFamily="34" charset="0"/>
            </a:rPr>
            <a:t>Inversa de la distribución del gasto público nacional </a:t>
          </a:r>
          <a:endParaRPr lang="es-AR" sz="1600" kern="1200" dirty="0">
            <a:latin typeface="Calibri" pitchFamily="34" charset="0"/>
            <a:cs typeface="Calibri" pitchFamily="34" charset="0"/>
          </a:endParaRPr>
        </a:p>
      </dsp:txBody>
      <dsp:txXfrm>
        <a:off x="28440" y="3877468"/>
        <a:ext cx="3393063" cy="52571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AR"/>
              <a:t>JORNADAS</a:t>
            </a:r>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C3863BC-A954-4149-88DA-35164D628C5A}" type="datetimeFigureOut">
              <a:rPr lang="es-AR" smtClean="0"/>
              <a:t>23/9/2020</a:t>
            </a:fld>
            <a:endParaRPr lang="es-AR"/>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81E367-F5EC-4903-98B8-214439A8B161}" type="slidenum">
              <a:rPr lang="es-AR" smtClean="0"/>
              <a:t>‹Nº›</a:t>
            </a:fld>
            <a:endParaRPr lang="es-AR"/>
          </a:p>
        </p:txBody>
      </p:sp>
    </p:spTree>
    <p:extLst>
      <p:ext uri="{BB962C8B-B14F-4D97-AF65-F5344CB8AC3E}">
        <p14:creationId xmlns:p14="http://schemas.microsoft.com/office/powerpoint/2010/main" val="322932685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AR"/>
              <a:t>JORNADAS</a:t>
            </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226EB1-B093-4A5F-AF5C-049772F5B9B5}" type="datetimeFigureOut">
              <a:rPr lang="es-AR" smtClean="0"/>
              <a:t>23/9/2020</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0CB864-3759-4FD8-AB15-D214D944F397}" type="slidenum">
              <a:rPr lang="es-AR" smtClean="0"/>
              <a:t>‹Nº›</a:t>
            </a:fld>
            <a:endParaRPr lang="es-AR"/>
          </a:p>
        </p:txBody>
      </p:sp>
    </p:spTree>
    <p:extLst>
      <p:ext uri="{BB962C8B-B14F-4D97-AF65-F5344CB8AC3E}">
        <p14:creationId xmlns:p14="http://schemas.microsoft.com/office/powerpoint/2010/main" val="296136370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encabezado"/>
          <p:cNvSpPr>
            <a:spLocks noGrp="1"/>
          </p:cNvSpPr>
          <p:nvPr>
            <p:ph type="hdr" sz="quarter" idx="10"/>
          </p:nvPr>
        </p:nvSpPr>
        <p:spPr/>
        <p:txBody>
          <a:bodyPr/>
          <a:lstStyle/>
          <a:p>
            <a:r>
              <a:rPr lang="es-AR"/>
              <a:t>JORNADAS</a:t>
            </a:r>
          </a:p>
        </p:txBody>
      </p:sp>
      <p:sp>
        <p:nvSpPr>
          <p:cNvPr id="5" name="4 Marcador de número de diapositiva"/>
          <p:cNvSpPr>
            <a:spLocks noGrp="1"/>
          </p:cNvSpPr>
          <p:nvPr>
            <p:ph type="sldNum" sz="quarter" idx="11"/>
          </p:nvPr>
        </p:nvSpPr>
        <p:spPr/>
        <p:txBody>
          <a:bodyPr/>
          <a:lstStyle/>
          <a:p>
            <a:fld id="{200CB864-3759-4FD8-AB15-D214D944F397}" type="slidenum">
              <a:rPr lang="es-AR" smtClean="0"/>
              <a:t>2</a:t>
            </a:fld>
            <a:endParaRPr lang="es-AR"/>
          </a:p>
        </p:txBody>
      </p:sp>
    </p:spTree>
    <p:extLst>
      <p:ext uri="{BB962C8B-B14F-4D97-AF65-F5344CB8AC3E}">
        <p14:creationId xmlns:p14="http://schemas.microsoft.com/office/powerpoint/2010/main" val="203876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200CB864-3759-4FD8-AB15-D214D944F397}" type="slidenum">
              <a:rPr lang="es-AR" smtClean="0"/>
              <a:t>3</a:t>
            </a:fld>
            <a:endParaRPr lang="es-AR"/>
          </a:p>
        </p:txBody>
      </p:sp>
      <p:sp>
        <p:nvSpPr>
          <p:cNvPr id="5" name="4 Marcador de encabezado"/>
          <p:cNvSpPr>
            <a:spLocks noGrp="1"/>
          </p:cNvSpPr>
          <p:nvPr>
            <p:ph type="hdr" sz="quarter" idx="11"/>
          </p:nvPr>
        </p:nvSpPr>
        <p:spPr/>
        <p:txBody>
          <a:bodyPr/>
          <a:lstStyle/>
          <a:p>
            <a:r>
              <a:rPr lang="es-AR"/>
              <a:t>JORNADAS</a:t>
            </a:r>
          </a:p>
        </p:txBody>
      </p:sp>
    </p:spTree>
    <p:extLst>
      <p:ext uri="{BB962C8B-B14F-4D97-AF65-F5344CB8AC3E}">
        <p14:creationId xmlns:p14="http://schemas.microsoft.com/office/powerpoint/2010/main" val="2531993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encabezado 3"/>
          <p:cNvSpPr>
            <a:spLocks noGrp="1"/>
          </p:cNvSpPr>
          <p:nvPr>
            <p:ph type="hdr" sz="quarter"/>
          </p:nvPr>
        </p:nvSpPr>
        <p:spPr/>
        <p:txBody>
          <a:bodyPr/>
          <a:lstStyle/>
          <a:p>
            <a:r>
              <a:rPr lang="es-AR"/>
              <a:t>JORNADAS</a:t>
            </a:r>
          </a:p>
        </p:txBody>
      </p:sp>
      <p:sp>
        <p:nvSpPr>
          <p:cNvPr id="5" name="Marcador de número de diapositiva 4"/>
          <p:cNvSpPr>
            <a:spLocks noGrp="1"/>
          </p:cNvSpPr>
          <p:nvPr>
            <p:ph type="sldNum" sz="quarter" idx="5"/>
          </p:nvPr>
        </p:nvSpPr>
        <p:spPr/>
        <p:txBody>
          <a:bodyPr/>
          <a:lstStyle/>
          <a:p>
            <a:fld id="{200CB864-3759-4FD8-AB15-D214D944F397}" type="slidenum">
              <a:rPr lang="es-AR" smtClean="0"/>
              <a:t>20</a:t>
            </a:fld>
            <a:endParaRPr lang="es-AR"/>
          </a:p>
        </p:txBody>
      </p:sp>
    </p:spTree>
    <p:extLst>
      <p:ext uri="{BB962C8B-B14F-4D97-AF65-F5344CB8AC3E}">
        <p14:creationId xmlns:p14="http://schemas.microsoft.com/office/powerpoint/2010/main" val="171355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9F0EABC2-3F15-4CB6-8636-CA2AB046E9D7}" type="datetime1">
              <a:rPr lang="es-AR" smtClean="0"/>
              <a:t>23/9/2020</a:t>
            </a:fld>
            <a:endParaRPr lang="es-AR"/>
          </a:p>
        </p:txBody>
      </p:sp>
      <p:sp>
        <p:nvSpPr>
          <p:cNvPr id="17" name="16 Marcador de pie de página"/>
          <p:cNvSpPr>
            <a:spLocks noGrp="1"/>
          </p:cNvSpPr>
          <p:nvPr>
            <p:ph type="ftr" sz="quarter" idx="11"/>
          </p:nvPr>
        </p:nvSpPr>
        <p:spPr/>
        <p:txBody>
          <a:bodyPr/>
          <a:lstStyle/>
          <a:p>
            <a:endParaRPr lang="es-AR"/>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336D399-E91C-4D5E-A246-338F9240FA61}" type="slidenum">
              <a:rPr lang="es-AR" smtClean="0"/>
              <a:t>‹Nº›</a:t>
            </a:fld>
            <a:endParaRPr lang="es-AR"/>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4CD6B699-98C7-46DD-80A4-C2DF7F4F7B68}" type="datetime1">
              <a:rPr lang="es-AR" smtClean="0"/>
              <a:t>23/9/2020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8336D399-E91C-4D5E-A246-338F9240FA61}" type="slidenum">
              <a:rPr lang="es-AR" smtClean="0"/>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8336D399-E91C-4D5E-A246-338F9240FA61}" type="slidenum">
              <a:rPr lang="es-AR" smtClean="0"/>
              <a:t>‹Nº›</a:t>
            </a:fld>
            <a:endParaRPr lang="es-AR"/>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D57B6C6A-DE97-4CAE-BCFD-39C6B24AE67C}" type="datetime1">
              <a:rPr lang="es-AR" smtClean="0"/>
              <a:t>23/9/2020</a:t>
            </a:fld>
            <a:endParaRPr lang="es-AR"/>
          </a:p>
        </p:txBody>
      </p:sp>
      <p:sp>
        <p:nvSpPr>
          <p:cNvPr id="5" name="4 Marcador de pie de página"/>
          <p:cNvSpPr>
            <a:spLocks noGrp="1"/>
          </p:cNvSpPr>
          <p:nvPr>
            <p:ph type="ftr" sz="quarter" idx="11"/>
          </p:nvPr>
        </p:nvSpPr>
        <p:spPr/>
        <p:txBody>
          <a:bodyPr/>
          <a:lstStyle/>
          <a:p>
            <a:endParaRPr lang="es-AR"/>
          </a:p>
        </p:txBody>
      </p:sp>
      <p:sp>
        <p:nvSpPr>
          <p:cNvPr id="2" name="1 Título vertical"/>
          <p:cNvSpPr>
            <a:spLocks noGrp="1"/>
          </p:cNvSpPr>
          <p:nvPr>
            <p:ph type="title" orient="vert"/>
          </p:nvPr>
        </p:nvSpPr>
        <p:spPr>
          <a:xfrm>
            <a:off x="7391400" y="304801"/>
            <a:ext cx="1447800" cy="5851525"/>
          </a:xfrm>
        </p:spPr>
        <p:txBody>
          <a:bodyPr vert="eaVert"/>
          <a:lstStyle/>
          <a:p>
            <a:r>
              <a:rPr kumimoji="0" lang="es-ES"/>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a:t>Haga clic para modificar el estilo de título del patrón</a:t>
            </a:r>
            <a:endParaRPr kumimoji="0" lang="en-US"/>
          </a:p>
        </p:txBody>
      </p:sp>
      <p:sp>
        <p:nvSpPr>
          <p:cNvPr id="4" name="3 Marcador de fecha"/>
          <p:cNvSpPr>
            <a:spLocks noGrp="1"/>
          </p:cNvSpPr>
          <p:nvPr>
            <p:ph type="dt" sz="half" idx="10"/>
          </p:nvPr>
        </p:nvSpPr>
        <p:spPr/>
        <p:txBody>
          <a:bodyPr/>
          <a:lstStyle/>
          <a:p>
            <a:fld id="{940DD354-9F2B-48C7-8A64-9B9F8D61330C}" type="datetime1">
              <a:rPr lang="es-AR" smtClean="0"/>
              <a:t>23/9/2020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a:xfrm>
            <a:off x="4361688" y="1026372"/>
            <a:ext cx="457200" cy="441325"/>
          </a:xfrm>
        </p:spPr>
        <p:txBody>
          <a:bodyPr/>
          <a:lstStyle/>
          <a:p>
            <a:fld id="{8336D399-E91C-4D5E-A246-338F9240FA61}" type="slidenum">
              <a:rPr lang="es-AR" smtClean="0"/>
              <a:t>‹Nº›</a:t>
            </a:fld>
            <a:endParaRPr lang="es-AR"/>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AR"/>
          </a:p>
        </p:txBody>
      </p:sp>
      <p:sp>
        <p:nvSpPr>
          <p:cNvPr id="4" name="3 Marcador de fecha"/>
          <p:cNvSpPr>
            <a:spLocks noGrp="1"/>
          </p:cNvSpPr>
          <p:nvPr>
            <p:ph type="dt" sz="half" idx="10"/>
          </p:nvPr>
        </p:nvSpPr>
        <p:spPr/>
        <p:txBody>
          <a:bodyPr/>
          <a:lstStyle/>
          <a:p>
            <a:fld id="{59B59CFA-55EF-4F2F-842E-E5565DC81B4E}" type="datetime1">
              <a:rPr lang="es-AR" smtClean="0"/>
              <a:t>23/9/2020</a:t>
            </a:fld>
            <a:endParaRPr lang="es-AR"/>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336D399-E91C-4D5E-A246-338F9240FA61}" type="slidenum">
              <a:rPr lang="es-AR" smtClean="0"/>
              <a:t>‹Nº›</a:t>
            </a:fld>
            <a:endParaRPr lang="es-AR"/>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50E2D690-1C1D-4F8F-BB60-A5D8A91F34B9}" type="datetime1">
              <a:rPr lang="es-AR" smtClean="0"/>
              <a:t>23/9/2020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8336D399-E91C-4D5E-A246-338F9240FA61}" type="slidenum">
              <a:rPr lang="es-AR" smtClean="0"/>
              <a:t>‹Nº›</a:t>
            </a:fld>
            <a:endParaRPr lang="es-AR"/>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7" name="6 Marcador de fecha"/>
          <p:cNvSpPr>
            <a:spLocks noGrp="1"/>
          </p:cNvSpPr>
          <p:nvPr>
            <p:ph type="dt" sz="half" idx="10"/>
          </p:nvPr>
        </p:nvSpPr>
        <p:spPr/>
        <p:txBody>
          <a:bodyPr/>
          <a:lstStyle/>
          <a:p>
            <a:fld id="{EE0F57FC-5A98-4F69-827A-E1E3CC9E912A}" type="datetime1">
              <a:rPr lang="es-AR" smtClean="0"/>
              <a:t>23/9/2020</a:t>
            </a:fld>
            <a:endParaRPr lang="es-AR"/>
          </a:p>
        </p:txBody>
      </p:sp>
      <p:sp>
        <p:nvSpPr>
          <p:cNvPr id="8" name="7 Marcador de pie de página"/>
          <p:cNvSpPr>
            <a:spLocks noGrp="1"/>
          </p:cNvSpPr>
          <p:nvPr>
            <p:ph type="ftr" sz="quarter" idx="11"/>
          </p:nvPr>
        </p:nvSpPr>
        <p:spPr>
          <a:xfrm>
            <a:off x="304800" y="6409944"/>
            <a:ext cx="3581400" cy="365760"/>
          </a:xfrm>
        </p:spPr>
        <p:txBody>
          <a:bodyPr/>
          <a:lstStyle/>
          <a:p>
            <a:endParaRPr lang="es-AR"/>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8336D399-E91C-4D5E-A246-338F9240FA61}" type="slidenum">
              <a:rPr lang="es-AR" smtClean="0"/>
              <a:t>‹Nº›</a:t>
            </a:fld>
            <a:endParaRPr lang="es-AR"/>
          </a:p>
        </p:txBody>
      </p:sp>
      <p:sp>
        <p:nvSpPr>
          <p:cNvPr id="23" name="22 Título"/>
          <p:cNvSpPr>
            <a:spLocks noGrp="1"/>
          </p:cNvSpPr>
          <p:nvPr>
            <p:ph type="title"/>
          </p:nvPr>
        </p:nvSpPr>
        <p:spPr/>
        <p:txBody>
          <a:bodyPr rtlCol="0" anchor="b" anchorCtr="0"/>
          <a:lstStyle/>
          <a:p>
            <a:r>
              <a:rPr kumimoji="0" lang="es-ES"/>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213C06DE-1ABB-4819-B12C-302C876A19B4}" type="datetime1">
              <a:rPr lang="es-AR" smtClean="0"/>
              <a:t>23/9/2020</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a:xfrm>
            <a:off x="4343400" y="1036020"/>
            <a:ext cx="457200" cy="441325"/>
          </a:xfrm>
        </p:spPr>
        <p:txBody>
          <a:bodyPr/>
          <a:lstStyle/>
          <a:p>
            <a:fld id="{8336D399-E91C-4D5E-A246-338F9240FA61}"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99F76DC7-B2FB-4D51-9C39-440B27A87690}" type="datetime1">
              <a:rPr lang="es-AR" smtClean="0"/>
              <a:t>23/9/2020</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8336D399-E91C-4D5E-A246-338F9240FA61}"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336D399-E91C-4D5E-A246-338F9240FA61}" type="slidenum">
              <a:rPr lang="es-AR" smtClean="0"/>
              <a:t>‹Nº›</a:t>
            </a:fld>
            <a:endParaRPr lang="es-AR"/>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E7EA748A-4BAC-42F1-8E5D-A392C1D07CB4}" type="datetime1">
              <a:rPr lang="es-AR" smtClean="0"/>
              <a:t>23/9/2020</a:t>
            </a:fld>
            <a:endParaRPr lang="es-AR"/>
          </a:p>
        </p:txBody>
      </p:sp>
      <p:sp>
        <p:nvSpPr>
          <p:cNvPr id="6" name="5 Marcador de pie de página"/>
          <p:cNvSpPr>
            <a:spLocks noGrp="1"/>
          </p:cNvSpPr>
          <p:nvPr>
            <p:ph type="ftr" sz="quarter" idx="11"/>
          </p:nvPr>
        </p:nvSpPr>
        <p:spPr>
          <a:xfrm>
            <a:off x="301752" y="6410848"/>
            <a:ext cx="3383280" cy="365760"/>
          </a:xfrm>
        </p:spPr>
        <p:txBody>
          <a:bodyPr/>
          <a:lstStyle/>
          <a:p>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8336D399-E91C-4D5E-A246-338F9240FA61}" type="slidenum">
              <a:rPr lang="es-AR" smtClean="0"/>
              <a:t>‹Nº›</a:t>
            </a:fld>
            <a:endParaRPr lang="es-AR"/>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460DC08E-80D6-4075-A429-D52F1165CA77}" type="datetime1">
              <a:rPr lang="es-AR" smtClean="0"/>
              <a:t>23/9/2020</a:t>
            </a:fld>
            <a:endParaRPr lang="es-AR"/>
          </a:p>
        </p:txBody>
      </p:sp>
      <p:sp>
        <p:nvSpPr>
          <p:cNvPr id="6" name="5 Marcador de pie de página"/>
          <p:cNvSpPr>
            <a:spLocks noGrp="1"/>
          </p:cNvSpPr>
          <p:nvPr>
            <p:ph type="ftr" sz="quarter" idx="11"/>
          </p:nvPr>
        </p:nvSpPr>
        <p:spPr>
          <a:xfrm>
            <a:off x="301752" y="6410848"/>
            <a:ext cx="3584448" cy="365760"/>
          </a:xfrm>
        </p:spPr>
        <p:txBody>
          <a:bodyPr/>
          <a:lstStyle/>
          <a:p>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DACCCF0-9D2D-4A22-8239-BA3176776D09}" type="datetime1">
              <a:rPr lang="es-AR" smtClean="0"/>
              <a:t>23/9/2020</a:t>
            </a:fld>
            <a:endParaRPr lang="es-AR"/>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AR"/>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336D399-E91C-4D5E-A246-338F9240FA61}" type="slidenum">
              <a:rPr lang="es-AR" smtClean="0"/>
              <a:t>‹Nº›</a:t>
            </a:fld>
            <a:endParaRPr lang="es-AR"/>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Marcador de contenido 4" descr="Imagen que contiene dibujo, alimentos&#10;&#10;Descripción generada automáticamente">
            <a:extLst>
              <a:ext uri="{FF2B5EF4-FFF2-40B4-BE49-F238E27FC236}">
                <a16:creationId xmlns:a16="http://schemas.microsoft.com/office/drawing/2014/main" id="{65FDB82A-172B-4ED6-9D28-3B7D62B323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908721"/>
            <a:ext cx="8360172" cy="3816423"/>
          </a:xfrm>
          <a:prstGeom prst="rect">
            <a:avLst/>
          </a:prstGeom>
        </p:spPr>
      </p:pic>
    </p:spTree>
    <p:extLst>
      <p:ext uri="{BB962C8B-B14F-4D97-AF65-F5344CB8AC3E}">
        <p14:creationId xmlns:p14="http://schemas.microsoft.com/office/powerpoint/2010/main" val="3715492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8" name="Título 1">
            <a:extLst>
              <a:ext uri="{FF2B5EF4-FFF2-40B4-BE49-F238E27FC236}">
                <a16:creationId xmlns:a16="http://schemas.microsoft.com/office/drawing/2014/main" id="{EE7BB53F-EE8A-4A6C-B5AD-FE14129942E4}"/>
              </a:ext>
            </a:extLst>
          </p:cNvPr>
          <p:cNvSpPr txBox="1">
            <a:spLocks/>
          </p:cNvSpPr>
          <p:nvPr/>
        </p:nvSpPr>
        <p:spPr>
          <a:xfrm>
            <a:off x="273291" y="1251399"/>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Análisis de datos </a:t>
            </a:r>
            <a:r>
              <a:rPr lang="es-ES" sz="1800" b="1" dirty="0">
                <a:latin typeface="Arial" pitchFamily="34" charset="0"/>
                <a:cs typeface="Arial" pitchFamily="34" charset="0"/>
              </a:rPr>
              <a:t>(Sector Público Argentino)</a:t>
            </a:r>
            <a:endParaRPr lang="es-AR" sz="2800" dirty="0">
              <a:latin typeface="Arial" pitchFamily="34" charset="0"/>
              <a:cs typeface="Arial" pitchFamily="34" charset="0"/>
            </a:endParaRPr>
          </a:p>
        </p:txBody>
      </p:sp>
      <p:graphicFrame>
        <p:nvGraphicFramePr>
          <p:cNvPr id="9" name="1 Gráfico"/>
          <p:cNvGraphicFramePr>
            <a:graphicFrameLocks/>
          </p:cNvGraphicFramePr>
          <p:nvPr>
            <p:extLst>
              <p:ext uri="{D42A27DB-BD31-4B8C-83A1-F6EECF244321}">
                <p14:modId xmlns:p14="http://schemas.microsoft.com/office/powerpoint/2010/main" val="3558692378"/>
              </p:ext>
            </p:extLst>
          </p:nvPr>
        </p:nvGraphicFramePr>
        <p:xfrm>
          <a:off x="467544" y="1844825"/>
          <a:ext cx="8208911" cy="42484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13235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8" name="Título 1">
            <a:extLst>
              <a:ext uri="{FF2B5EF4-FFF2-40B4-BE49-F238E27FC236}">
                <a16:creationId xmlns:a16="http://schemas.microsoft.com/office/drawing/2014/main" id="{EE7BB53F-EE8A-4A6C-B5AD-FE14129942E4}"/>
              </a:ext>
            </a:extLst>
          </p:cNvPr>
          <p:cNvSpPr txBox="1">
            <a:spLocks/>
          </p:cNvSpPr>
          <p:nvPr/>
        </p:nvSpPr>
        <p:spPr>
          <a:xfrm>
            <a:off x="273291" y="1251399"/>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Análisis de datos</a:t>
            </a:r>
            <a:endParaRPr lang="es-AR" sz="2800" dirty="0">
              <a:latin typeface="Arial" pitchFamily="34" charset="0"/>
              <a:cs typeface="Arial" pitchFamily="34" charset="0"/>
            </a:endParaRPr>
          </a:p>
        </p:txBody>
      </p:sp>
      <p:graphicFrame>
        <p:nvGraphicFramePr>
          <p:cNvPr id="10" name="1 Gráfico"/>
          <p:cNvGraphicFramePr>
            <a:graphicFrameLocks/>
          </p:cNvGraphicFramePr>
          <p:nvPr>
            <p:extLst>
              <p:ext uri="{D42A27DB-BD31-4B8C-83A1-F6EECF244321}">
                <p14:modId xmlns:p14="http://schemas.microsoft.com/office/powerpoint/2010/main" val="2295729351"/>
              </p:ext>
            </p:extLst>
          </p:nvPr>
        </p:nvGraphicFramePr>
        <p:xfrm>
          <a:off x="251520" y="1844824"/>
          <a:ext cx="8272694" cy="434700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0530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12 Tabla"/>
          <p:cNvGraphicFramePr>
            <a:graphicFrameLocks noGrp="1"/>
          </p:cNvGraphicFramePr>
          <p:nvPr>
            <p:extLst>
              <p:ext uri="{D42A27DB-BD31-4B8C-83A1-F6EECF244321}">
                <p14:modId xmlns:p14="http://schemas.microsoft.com/office/powerpoint/2010/main" val="3069973115"/>
              </p:ext>
            </p:extLst>
          </p:nvPr>
        </p:nvGraphicFramePr>
        <p:xfrm>
          <a:off x="467544" y="1412776"/>
          <a:ext cx="8176150" cy="4876939"/>
        </p:xfrm>
        <a:graphic>
          <a:graphicData uri="http://schemas.openxmlformats.org/drawingml/2006/table">
            <a:tbl>
              <a:tblPr firstRow="1" firstCol="1" bandRow="1">
                <a:tableStyleId>{F5AB1C69-6EDB-4FF4-983F-18BD219EF322}</a:tableStyleId>
              </a:tblPr>
              <a:tblGrid>
                <a:gridCol w="1304882">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1080120">
                  <a:extLst>
                    <a:ext uri="{9D8B030D-6E8A-4147-A177-3AD203B41FA5}">
                      <a16:colId xmlns:a16="http://schemas.microsoft.com/office/drawing/2014/main" val="20005"/>
                    </a:ext>
                  </a:extLst>
                </a:gridCol>
                <a:gridCol w="733866">
                  <a:extLst>
                    <a:ext uri="{9D8B030D-6E8A-4147-A177-3AD203B41FA5}">
                      <a16:colId xmlns:a16="http://schemas.microsoft.com/office/drawing/2014/main" val="20006"/>
                    </a:ext>
                  </a:extLst>
                </a:gridCol>
                <a:gridCol w="908461">
                  <a:extLst>
                    <a:ext uri="{9D8B030D-6E8A-4147-A177-3AD203B41FA5}">
                      <a16:colId xmlns:a16="http://schemas.microsoft.com/office/drawing/2014/main" val="20007"/>
                    </a:ext>
                  </a:extLst>
                </a:gridCol>
                <a:gridCol w="908461">
                  <a:extLst>
                    <a:ext uri="{9D8B030D-6E8A-4147-A177-3AD203B41FA5}">
                      <a16:colId xmlns:a16="http://schemas.microsoft.com/office/drawing/2014/main" val="20008"/>
                    </a:ext>
                  </a:extLst>
                </a:gridCol>
              </a:tblGrid>
              <a:tr h="142359">
                <a:tc rowSpan="2">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marL="0" indent="0" algn="ctr">
                        <a:lnSpc>
                          <a:spcPct val="107000"/>
                        </a:lnSpc>
                        <a:spcAft>
                          <a:spcPts val="0"/>
                        </a:spcAft>
                      </a:pPr>
                      <a:r>
                        <a:rPr lang="es-AR" sz="1000" dirty="0">
                          <a:effectLst/>
                          <a:latin typeface="Calibri" pitchFamily="34" charset="0"/>
                          <a:cs typeface="Calibri" pitchFamily="34" charset="0"/>
                        </a:rPr>
                        <a:t>Ubicación</a:t>
                      </a:r>
                      <a:endParaRPr lang="es-AR" sz="1000" dirty="0">
                        <a:effectLst/>
                        <a:latin typeface="Calibri" pitchFamily="34" charset="0"/>
                        <a:ea typeface="Calibri"/>
                        <a:cs typeface="Calibri" pitchFamily="34" charset="0"/>
                      </a:endParaRPr>
                    </a:p>
                  </a:txBody>
                  <a:tcPr marL="34831" marR="34831" marT="0" marB="0" anchor="ctr"/>
                </a:tc>
                <a:tc rowSpan="2">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07000"/>
                        </a:lnSpc>
                        <a:spcAft>
                          <a:spcPts val="0"/>
                        </a:spcAft>
                      </a:pPr>
                      <a:r>
                        <a:rPr lang="es-AR" sz="1000" dirty="0">
                          <a:effectLst/>
                          <a:latin typeface="Calibri" pitchFamily="34" charset="0"/>
                          <a:cs typeface="Calibri" pitchFamily="34" charset="0"/>
                        </a:rPr>
                        <a:t>Población (estimación 2019)</a:t>
                      </a:r>
                      <a:endParaRPr lang="es-AR" sz="1000" dirty="0">
                        <a:effectLst/>
                        <a:latin typeface="Calibri" pitchFamily="34" charset="0"/>
                        <a:ea typeface="Calibri"/>
                        <a:cs typeface="Calibri" pitchFamily="34" charset="0"/>
                      </a:endParaRPr>
                    </a:p>
                  </a:txBody>
                  <a:tcPr marL="34831" marR="34831" marT="0" marB="0" anchor="ctr"/>
                </a:tc>
                <a:tc rowSpan="2">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07000"/>
                        </a:lnSpc>
                        <a:spcAft>
                          <a:spcPts val="0"/>
                        </a:spcAft>
                      </a:pPr>
                      <a:r>
                        <a:rPr lang="es-AR" sz="1000">
                          <a:effectLst/>
                          <a:latin typeface="Calibri" pitchFamily="34" charset="0"/>
                          <a:cs typeface="Calibri" pitchFamily="34" charset="0"/>
                        </a:rPr>
                        <a:t>Total de Recursos Nacionales (Distribución Bruta) -en millones-</a:t>
                      </a:r>
                      <a:endParaRPr lang="es-AR" sz="1000">
                        <a:effectLst/>
                        <a:latin typeface="Calibri" pitchFamily="34" charset="0"/>
                        <a:ea typeface="Calibri"/>
                        <a:cs typeface="Calibri" pitchFamily="34" charset="0"/>
                      </a:endParaRPr>
                    </a:p>
                  </a:txBody>
                  <a:tcPr marL="34831" marR="34831" marT="0" marB="0" anchor="ctr"/>
                </a:tc>
                <a:tc rowSpan="2">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07000"/>
                        </a:lnSpc>
                        <a:spcAft>
                          <a:spcPts val="0"/>
                        </a:spcAft>
                      </a:pPr>
                      <a:r>
                        <a:rPr lang="es-AR" sz="1000" dirty="0">
                          <a:effectLst/>
                          <a:latin typeface="Calibri" pitchFamily="34" charset="0"/>
                          <a:cs typeface="Calibri" pitchFamily="34" charset="0"/>
                        </a:rPr>
                        <a:t>Recursos Nacionales per cápita</a:t>
                      </a:r>
                      <a:endParaRPr lang="es-AR" sz="1000" dirty="0">
                        <a:effectLst/>
                        <a:latin typeface="Calibri" pitchFamily="34" charset="0"/>
                        <a:ea typeface="Calibri"/>
                        <a:cs typeface="Calibri" pitchFamily="34" charset="0"/>
                      </a:endParaRPr>
                    </a:p>
                  </a:txBody>
                  <a:tcPr marL="34831" marR="34831" marT="0" marB="0" anchor="ctr"/>
                </a:tc>
                <a:tc rowSpan="2">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07000"/>
                        </a:lnSpc>
                        <a:spcAft>
                          <a:spcPts val="0"/>
                        </a:spcAft>
                      </a:pPr>
                      <a:r>
                        <a:rPr lang="es-AR" sz="1000">
                          <a:effectLst/>
                          <a:latin typeface="Calibri" pitchFamily="34" charset="0"/>
                          <a:cs typeface="Calibri" pitchFamily="34" charset="0"/>
                        </a:rPr>
                        <a:t>Población en %</a:t>
                      </a:r>
                      <a:endParaRPr lang="es-AR" sz="1000">
                        <a:effectLst/>
                        <a:latin typeface="Calibri" pitchFamily="34" charset="0"/>
                        <a:ea typeface="Calibri"/>
                        <a:cs typeface="Calibri" pitchFamily="34" charset="0"/>
                      </a:endParaRPr>
                    </a:p>
                  </a:txBody>
                  <a:tcPr marL="34831" marR="34831" marT="0" marB="0" anchor="ctr"/>
                </a:tc>
                <a:tc rowSpan="2">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07000"/>
                        </a:lnSpc>
                        <a:spcAft>
                          <a:spcPts val="0"/>
                        </a:spcAft>
                      </a:pPr>
                      <a:r>
                        <a:rPr lang="es-AR" sz="1000">
                          <a:effectLst/>
                          <a:latin typeface="Calibri" pitchFamily="34" charset="0"/>
                          <a:cs typeface="Calibri" pitchFamily="34" charset="0"/>
                        </a:rPr>
                        <a:t>Total de Recursos Nacionales en %</a:t>
                      </a:r>
                      <a:endParaRPr lang="es-AR" sz="1000">
                        <a:effectLst/>
                        <a:latin typeface="Calibri" pitchFamily="34" charset="0"/>
                        <a:ea typeface="Calibri"/>
                        <a:cs typeface="Calibri" pitchFamily="34" charset="0"/>
                      </a:endParaRPr>
                    </a:p>
                  </a:txBody>
                  <a:tcPr marL="34831" marR="34831" marT="0" marB="0" anchor="ctr"/>
                </a:tc>
                <a:tc gridSpan="3">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07000"/>
                        </a:lnSpc>
                        <a:spcAft>
                          <a:spcPts val="0"/>
                        </a:spcAft>
                      </a:pPr>
                      <a:r>
                        <a:rPr lang="es-AR" sz="1000">
                          <a:effectLst/>
                          <a:latin typeface="Calibri" pitchFamily="34" charset="0"/>
                          <a:cs typeface="Calibri" pitchFamily="34" charset="0"/>
                        </a:rPr>
                        <a:t>Posición Relativa</a:t>
                      </a:r>
                      <a:endParaRPr lang="es-AR" sz="1000">
                        <a:effectLst/>
                        <a:latin typeface="Calibri" pitchFamily="34" charset="0"/>
                        <a:ea typeface="Calibri"/>
                        <a:cs typeface="Calibri" pitchFamily="34" charset="0"/>
                      </a:endParaRPr>
                    </a:p>
                  </a:txBody>
                  <a:tcPr marL="34831" marR="34831" marT="0" marB="0" anchor="b"/>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0"/>
                  </a:ext>
                </a:extLst>
              </a:tr>
              <a:tr h="744862">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endParaRPr lang="es-AR" sz="1000" dirty="0">
                        <a:effectLst/>
                        <a:latin typeface="Calibri" pitchFamily="34" charset="0"/>
                        <a:cs typeface="Calibri" pitchFamily="34" charset="0"/>
                      </a:endParaRPr>
                    </a:p>
                    <a:p>
                      <a:pPr algn="ctr">
                        <a:lnSpc>
                          <a:spcPct val="107000"/>
                        </a:lnSpc>
                        <a:spcAft>
                          <a:spcPts val="0"/>
                        </a:spcAft>
                      </a:pPr>
                      <a:endParaRPr lang="es-AR" sz="1000" dirty="0">
                        <a:effectLst/>
                        <a:latin typeface="Calibri" pitchFamily="34" charset="0"/>
                        <a:cs typeface="Calibri" pitchFamily="34" charset="0"/>
                      </a:endParaRPr>
                    </a:p>
                    <a:p>
                      <a:pPr algn="ctr">
                        <a:lnSpc>
                          <a:spcPct val="107000"/>
                        </a:lnSpc>
                        <a:spcAft>
                          <a:spcPts val="0"/>
                        </a:spcAft>
                      </a:pPr>
                      <a:r>
                        <a:rPr lang="es-AR" sz="1000" dirty="0">
                          <a:effectLst/>
                          <a:latin typeface="Calibri" pitchFamily="34" charset="0"/>
                          <a:cs typeface="Calibri" pitchFamily="34" charset="0"/>
                        </a:rPr>
                        <a:t>Población</a:t>
                      </a:r>
                      <a:endParaRPr lang="es-AR" sz="1000" dirty="0">
                        <a:effectLst/>
                        <a:latin typeface="Calibri" pitchFamily="34" charset="0"/>
                        <a:ea typeface="Calibri"/>
                        <a:cs typeface="Calibri" pitchFamily="34" charset="0"/>
                      </a:endParaRPr>
                    </a:p>
                  </a:txBody>
                  <a:tcPr marL="34831" marR="34831" marT="0" marB="0"/>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endParaRPr lang="es-AR" sz="1000" dirty="0">
                        <a:effectLst/>
                        <a:latin typeface="Calibri" pitchFamily="34" charset="0"/>
                        <a:cs typeface="Calibri" pitchFamily="34" charset="0"/>
                      </a:endParaRPr>
                    </a:p>
                    <a:p>
                      <a:pPr algn="ctr">
                        <a:lnSpc>
                          <a:spcPct val="107000"/>
                        </a:lnSpc>
                        <a:spcAft>
                          <a:spcPts val="0"/>
                        </a:spcAft>
                      </a:pPr>
                      <a:r>
                        <a:rPr lang="es-AR" sz="1000" dirty="0">
                          <a:effectLst/>
                          <a:latin typeface="Calibri" pitchFamily="34" charset="0"/>
                          <a:cs typeface="Calibri" pitchFamily="34" charset="0"/>
                        </a:rPr>
                        <a:t>Total Recursos Nacionales</a:t>
                      </a:r>
                      <a:endParaRPr lang="es-AR" sz="1000" dirty="0">
                        <a:effectLst/>
                        <a:latin typeface="Calibri" pitchFamily="34" charset="0"/>
                        <a:ea typeface="Calibri"/>
                        <a:cs typeface="Calibri" pitchFamily="34" charset="0"/>
                      </a:endParaRPr>
                    </a:p>
                  </a:txBody>
                  <a:tcPr marL="34831" marR="34831" marT="0" marB="0"/>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endParaRPr lang="es-AR" sz="1000" dirty="0">
                        <a:effectLst/>
                        <a:latin typeface="Calibri" pitchFamily="34" charset="0"/>
                        <a:cs typeface="Calibri" pitchFamily="34" charset="0"/>
                      </a:endParaRPr>
                    </a:p>
                    <a:p>
                      <a:pPr algn="ctr">
                        <a:lnSpc>
                          <a:spcPct val="107000"/>
                        </a:lnSpc>
                        <a:spcAft>
                          <a:spcPts val="0"/>
                        </a:spcAft>
                      </a:pPr>
                      <a:endParaRPr lang="es-AR" sz="1000" dirty="0">
                        <a:effectLst/>
                        <a:latin typeface="Calibri" pitchFamily="34" charset="0"/>
                        <a:cs typeface="Calibri" pitchFamily="34" charset="0"/>
                      </a:endParaRPr>
                    </a:p>
                    <a:p>
                      <a:pPr algn="ctr">
                        <a:lnSpc>
                          <a:spcPct val="107000"/>
                        </a:lnSpc>
                        <a:spcAft>
                          <a:spcPts val="0"/>
                        </a:spcAft>
                      </a:pPr>
                      <a:r>
                        <a:rPr lang="es-AR" sz="1000" dirty="0">
                          <a:effectLst/>
                          <a:latin typeface="Calibri" pitchFamily="34" charset="0"/>
                          <a:cs typeface="Calibri" pitchFamily="34" charset="0"/>
                        </a:rPr>
                        <a:t>RN per cápita</a:t>
                      </a:r>
                      <a:endParaRPr lang="es-AR" sz="1000" dirty="0">
                        <a:effectLst/>
                        <a:latin typeface="Calibri" pitchFamily="34" charset="0"/>
                        <a:ea typeface="Calibri"/>
                        <a:cs typeface="Calibri" pitchFamily="34" charset="0"/>
                      </a:endParaRPr>
                    </a:p>
                  </a:txBody>
                  <a:tcPr marL="34831" marR="34831" marT="0" marB="0"/>
                </a:tc>
                <a:extLst>
                  <a:ext uri="{0D108BD9-81ED-4DB2-BD59-A6C34878D82A}">
                    <a16:rowId xmlns:a16="http://schemas.microsoft.com/office/drawing/2014/main" val="10001"/>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BUENOS AIRES</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17.370.144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316.842,07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dirty="0">
                          <a:effectLst/>
                          <a:latin typeface="Calibri" pitchFamily="34" charset="0"/>
                          <a:cs typeface="Calibri" pitchFamily="34" charset="0"/>
                        </a:rPr>
                        <a:t>18.241</a:t>
                      </a:r>
                      <a:endParaRPr lang="es-AR" sz="1000" dirty="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38,65%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20,48%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dirty="0">
                          <a:effectLst/>
                          <a:latin typeface="Calibri" pitchFamily="34" charset="0"/>
                          <a:cs typeface="Calibri" pitchFamily="34" charset="0"/>
                        </a:rPr>
                        <a:t>1</a:t>
                      </a:r>
                      <a:endParaRPr lang="es-AR" sz="1000" dirty="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dirty="0">
                          <a:effectLst/>
                          <a:latin typeface="Calibri" pitchFamily="34" charset="0"/>
                          <a:cs typeface="Calibri" pitchFamily="34" charset="0"/>
                        </a:rPr>
                        <a:t>24</a:t>
                      </a:r>
                      <a:endParaRPr lang="es-AR" sz="1000" dirty="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02"/>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dirty="0">
                          <a:effectLst/>
                          <a:latin typeface="Calibri" pitchFamily="34" charset="0"/>
                          <a:cs typeface="Calibri" pitchFamily="34" charset="0"/>
                        </a:rPr>
                        <a:t>CABA</a:t>
                      </a:r>
                      <a:endParaRPr lang="es-AR" sz="1000" dirty="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3.072.029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84.554,35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27.524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6,84%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5,47%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23</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03"/>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CATAMARCA</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411.824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dirty="0">
                          <a:effectLst/>
                          <a:latin typeface="Calibri" pitchFamily="34" charset="0"/>
                          <a:cs typeface="Calibri" pitchFamily="34" charset="0"/>
                        </a:rPr>
                        <a:t>39.019,32</a:t>
                      </a:r>
                      <a:endParaRPr lang="es-AR" sz="1000" dirty="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94.748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0,92%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2,52%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04"/>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CHACO</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1.192.616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71.270,42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59.760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2,65%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4,61%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10</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05"/>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CHUBUT</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608.729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23.203,69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38.118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1,35%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1,50%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20</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06"/>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CÓRDOBA</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3.722.332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131.525,03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35.334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8,28%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8,50%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21</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07"/>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CORRIENTES</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1.111.052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53.743,74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48.372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2,47%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3,47%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14</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08"/>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ENTRE RÍOS</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1.373.270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70.066,77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51.022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3,06%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4,53%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12</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09"/>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FORMOSA</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600.229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52.049,38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86.716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1,34%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3,36%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10"/>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JUJUY</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762.440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40.461,50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53.068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1,70%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2,62%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11</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11"/>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LA PAMPA</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355.422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27.564,41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77.554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0,79%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1,78%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4</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12"/>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LA RIOJA</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388.386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29.491,86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75.934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0,86%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1,91%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5</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13"/>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MENDOZA</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1.969.982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59.390,40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30.148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4,38%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3,84%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22</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14"/>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MISIONES</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1.247.362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47.604,13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38.164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2,78%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3,08%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19</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15"/>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NEUQUÉN</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655.501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25.510,11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38.917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1,46%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1,65%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16</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16"/>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RÍO NEGRO</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738.060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36.380,06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49.291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1,64%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2,35%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13</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17"/>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SALTA</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1.406.584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54.591,10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38.811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3,13%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3,53%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17</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18"/>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SAN JUAN</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772.876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48.175,71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62.333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1,72%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3,11%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8</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19"/>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SAN LUIS</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502.000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33.754,33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67.240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1,12%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2,18%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6</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20"/>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SANTA CRUZ</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356.647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23.101,10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64.773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0,79%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1,49%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7</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21"/>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SANTA FE</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3.509.113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134.459,55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dirty="0">
                          <a:effectLst/>
                          <a:latin typeface="Calibri" pitchFamily="34" charset="0"/>
                          <a:cs typeface="Calibri" pitchFamily="34" charset="0"/>
                        </a:rPr>
                        <a:t>38.317</a:t>
                      </a:r>
                      <a:endParaRPr lang="es-AR" sz="1000" dirty="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7,81%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8,69%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18</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22"/>
                  </a:ext>
                </a:extLst>
              </a:tr>
              <a:tr h="148910">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SANTIAGO DEL ESTERO</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968.309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58.818,61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60.744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2,15%</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3,80%</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9</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23"/>
                  </a:ext>
                </a:extLst>
              </a:tr>
              <a:tr h="165874">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TIERRA DEL FUEGO</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169.183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17.960,87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106.162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dirty="0">
                          <a:effectLst/>
                          <a:latin typeface="Calibri" pitchFamily="34" charset="0"/>
                          <a:cs typeface="Calibri" pitchFamily="34" charset="0"/>
                        </a:rPr>
                        <a:t>0,38%</a:t>
                      </a:r>
                      <a:endParaRPr lang="es-AR" sz="1000" dirty="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1,16%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24</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24"/>
                  </a:ext>
                </a:extLst>
              </a:tr>
              <a:tr h="142359">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TUCUMÁN</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1.674.622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67.517,31</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40.318</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3,73%</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4,36%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7</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7000"/>
                        </a:lnSpc>
                        <a:spcAft>
                          <a:spcPts val="0"/>
                        </a:spcAft>
                      </a:pPr>
                      <a:r>
                        <a:rPr lang="es-AR" sz="1000">
                          <a:effectLst/>
                          <a:latin typeface="Calibri" pitchFamily="34" charset="0"/>
                          <a:cs typeface="Calibri" pitchFamily="34" charset="0"/>
                        </a:rPr>
                        <a:t>15</a:t>
                      </a:r>
                      <a:endParaRPr lang="es-AR" sz="1000">
                        <a:effectLst/>
                        <a:latin typeface="Calibri" pitchFamily="34" charset="0"/>
                        <a:ea typeface="Calibri"/>
                        <a:cs typeface="Calibri" pitchFamily="34" charset="0"/>
                      </a:endParaRPr>
                    </a:p>
                  </a:txBody>
                  <a:tcPr marL="34831" marR="34831" marT="0" marB="0" anchor="b"/>
                </a:tc>
                <a:extLst>
                  <a:ext uri="{0D108BD9-81ED-4DB2-BD59-A6C34878D82A}">
                    <a16:rowId xmlns:a16="http://schemas.microsoft.com/office/drawing/2014/main" val="10025"/>
                  </a:ext>
                </a:extLst>
              </a:tr>
              <a:tr h="148972">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7000"/>
                        </a:lnSpc>
                        <a:spcAft>
                          <a:spcPts val="0"/>
                        </a:spcAft>
                      </a:pPr>
                      <a:r>
                        <a:rPr lang="es-AR" sz="1000">
                          <a:effectLst/>
                          <a:latin typeface="Calibri" pitchFamily="34" charset="0"/>
                          <a:cs typeface="Calibri" pitchFamily="34" charset="0"/>
                        </a:rPr>
                        <a:t>TOTAL</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44.938.712</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1.547.055,79</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r">
                        <a:lnSpc>
                          <a:spcPct val="107000"/>
                        </a:lnSpc>
                        <a:spcAft>
                          <a:spcPts val="0"/>
                        </a:spcAft>
                      </a:pPr>
                      <a:r>
                        <a:rPr lang="es-AR" sz="1000">
                          <a:effectLst/>
                          <a:latin typeface="Calibri" pitchFamily="34" charset="0"/>
                          <a:cs typeface="Calibri" pitchFamily="34" charset="0"/>
                        </a:rPr>
                        <a:t>34.426</a:t>
                      </a:r>
                      <a:endParaRPr lang="es-AR" sz="1000">
                        <a:effectLst/>
                        <a:latin typeface="Calibri" pitchFamily="34" charset="0"/>
                        <a:ea typeface="Calibri"/>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07000"/>
                        </a:lnSpc>
                      </a:pPr>
                      <a:endParaRPr lang="es-AR" sz="1000">
                        <a:effectLst/>
                        <a:latin typeface="Calibri" pitchFamily="34" charset="0"/>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07000"/>
                        </a:lnSpc>
                      </a:pPr>
                      <a:endParaRPr lang="es-AR" sz="1000">
                        <a:effectLst/>
                        <a:latin typeface="Calibri" pitchFamily="34" charset="0"/>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07000"/>
                        </a:lnSpc>
                      </a:pPr>
                      <a:endParaRPr lang="es-AR" sz="1000">
                        <a:effectLst/>
                        <a:latin typeface="Calibri" pitchFamily="34" charset="0"/>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07000"/>
                        </a:lnSpc>
                      </a:pPr>
                      <a:endParaRPr lang="es-AR" sz="1000">
                        <a:effectLst/>
                        <a:latin typeface="Calibri" pitchFamily="34" charset="0"/>
                        <a:cs typeface="Calibri" pitchFamily="34" charset="0"/>
                      </a:endParaRPr>
                    </a:p>
                  </a:txBody>
                  <a:tcPr marL="34831" marR="34831" marT="0" marB="0" anchor="b"/>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07000"/>
                        </a:lnSpc>
                      </a:pPr>
                      <a:endParaRPr lang="es-AR" sz="1000" dirty="0">
                        <a:effectLst/>
                        <a:latin typeface="Calibri" pitchFamily="34" charset="0"/>
                        <a:cs typeface="Calibri" pitchFamily="34" charset="0"/>
                      </a:endParaRPr>
                    </a:p>
                  </a:txBody>
                  <a:tcPr marL="34831" marR="34831" marT="0" marB="0" anchor="b"/>
                </a:tc>
                <a:extLst>
                  <a:ext uri="{0D108BD9-81ED-4DB2-BD59-A6C34878D82A}">
                    <a16:rowId xmlns:a16="http://schemas.microsoft.com/office/drawing/2014/main" val="10026"/>
                  </a:ext>
                </a:extLst>
              </a:tr>
            </a:tbl>
          </a:graphicData>
        </a:graphic>
      </p:graphicFrame>
      <p:sp>
        <p:nvSpPr>
          <p:cNvPr id="7" name="6 Rectángulo redondeado"/>
          <p:cNvSpPr/>
          <p:nvPr/>
        </p:nvSpPr>
        <p:spPr>
          <a:xfrm>
            <a:off x="7804309" y="2276872"/>
            <a:ext cx="728131" cy="432048"/>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4" name="13 Rectángulo redondeado"/>
          <p:cNvSpPr/>
          <p:nvPr/>
        </p:nvSpPr>
        <p:spPr>
          <a:xfrm>
            <a:off x="7804308" y="4221088"/>
            <a:ext cx="728131" cy="216024"/>
          </a:xfrm>
          <a:prstGeom prst="roundRect">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8 Rectángulo"/>
          <p:cNvSpPr/>
          <p:nvPr/>
        </p:nvSpPr>
        <p:spPr>
          <a:xfrm>
            <a:off x="467544" y="940560"/>
            <a:ext cx="7336764" cy="369332"/>
          </a:xfrm>
          <a:prstGeom prst="rect">
            <a:avLst/>
          </a:prstGeom>
        </p:spPr>
        <p:txBody>
          <a:bodyPr wrap="square">
            <a:spAutoFit/>
          </a:bodyPr>
          <a:lstStyle/>
          <a:p>
            <a:r>
              <a:rPr lang="es-AR" b="1" dirty="0">
                <a:latin typeface="Calibri" pitchFamily="34" charset="0"/>
                <a:cs typeface="Calibri" pitchFamily="34" charset="0"/>
              </a:rPr>
              <a:t>Población y Recursos por Jurisdicción</a:t>
            </a:r>
            <a:endParaRPr lang="es-AR" dirty="0">
              <a:latin typeface="Calibri" pitchFamily="34" charset="0"/>
              <a:cs typeface="Calibri" pitchFamily="34" charset="0"/>
            </a:endParaRPr>
          </a:p>
        </p:txBody>
      </p:sp>
    </p:spTree>
    <p:extLst>
      <p:ext uri="{BB962C8B-B14F-4D97-AF65-F5344CB8AC3E}">
        <p14:creationId xmlns:p14="http://schemas.microsoft.com/office/powerpoint/2010/main" val="3113201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ircle(in)">
                                      <p:cBhvr>
                                        <p:cTn id="7" dur="2000"/>
                                        <p:tgtEl>
                                          <p:spTgt spid="1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1">
            <a:extLst>
              <a:ext uri="{FF2B5EF4-FFF2-40B4-BE49-F238E27FC236}">
                <a16:creationId xmlns:a16="http://schemas.microsoft.com/office/drawing/2014/main" id="{EE7BB53F-EE8A-4A6C-B5AD-FE14129942E4}"/>
              </a:ext>
            </a:extLst>
          </p:cNvPr>
          <p:cNvSpPr txBox="1">
            <a:spLocks/>
          </p:cNvSpPr>
          <p:nvPr/>
        </p:nvSpPr>
        <p:spPr>
          <a:xfrm>
            <a:off x="323528" y="1133708"/>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Proponemos:</a:t>
            </a:r>
            <a:endParaRPr lang="es-AR" sz="2800" dirty="0">
              <a:latin typeface="Arial" pitchFamily="34" charset="0"/>
              <a:cs typeface="Arial" pitchFamily="34" charset="0"/>
            </a:endParaRPr>
          </a:p>
        </p:txBody>
      </p:sp>
      <p:sp>
        <p:nvSpPr>
          <p:cNvPr id="6" name="5 CuadroTexto"/>
          <p:cNvSpPr txBox="1"/>
          <p:nvPr/>
        </p:nvSpPr>
        <p:spPr>
          <a:xfrm>
            <a:off x="452130" y="1664868"/>
            <a:ext cx="8403165" cy="452431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marL="285750" indent="-285750" algn="just">
              <a:buFont typeface="Arial" pitchFamily="34" charset="0"/>
              <a:buChar char="•"/>
            </a:pPr>
            <a:r>
              <a:rPr lang="es-MX" sz="1750" b="1" dirty="0">
                <a:latin typeface="Arial" pitchFamily="34" charset="0"/>
                <a:cs typeface="Arial" pitchFamily="34" charset="0"/>
              </a:rPr>
              <a:t>La integración de todos los impuestos en la masa coparticipable, actuales y por crearse, incluidos los aranceles aduaneros, con la única excepción de los aportes al Sistema de Seguridad Social.</a:t>
            </a:r>
          </a:p>
          <a:p>
            <a:pPr algn="just"/>
            <a:endParaRPr lang="es-MX" sz="1750" b="1" dirty="0">
              <a:latin typeface="Arial" pitchFamily="34" charset="0"/>
              <a:cs typeface="Arial" pitchFamily="34" charset="0"/>
            </a:endParaRPr>
          </a:p>
          <a:p>
            <a:pPr marL="285750" indent="-285750" algn="just">
              <a:buFont typeface="Arial" pitchFamily="34" charset="0"/>
              <a:buChar char="•"/>
            </a:pPr>
            <a:r>
              <a:rPr lang="es-MX" sz="1750" b="1" dirty="0">
                <a:latin typeface="Arial" pitchFamily="34" charset="0"/>
                <a:cs typeface="Arial" pitchFamily="34" charset="0"/>
              </a:rPr>
              <a:t>Distribución primaria: según promedio  reciente  de participación de gasto nacional y provincial en el gasto público total.</a:t>
            </a:r>
          </a:p>
          <a:p>
            <a:pPr algn="just"/>
            <a:endParaRPr lang="es-MX" sz="1750" b="1" dirty="0">
              <a:latin typeface="Arial" pitchFamily="34" charset="0"/>
              <a:cs typeface="Arial" pitchFamily="34" charset="0"/>
            </a:endParaRPr>
          </a:p>
          <a:p>
            <a:pPr marL="285750" indent="-285750" algn="just">
              <a:buFont typeface="Arial" pitchFamily="34" charset="0"/>
              <a:buChar char="•"/>
            </a:pPr>
            <a:r>
              <a:rPr lang="es-MX" sz="1750" b="1" dirty="0">
                <a:latin typeface="Arial" pitchFamily="34" charset="0"/>
                <a:cs typeface="Arial" pitchFamily="34" charset="0"/>
              </a:rPr>
              <a:t>Distribución secundaria: según indicadores objetivos como población, índices de NBI e IDH, inversa de la distribución geográfica del gasto federal e incentivos de responsabilidad fiscal (población/agentes públicos </a:t>
            </a:r>
            <a:r>
              <a:rPr lang="es-MX" sz="1600" b="1" dirty="0">
                <a:latin typeface="Arial" pitchFamily="34" charset="0"/>
                <a:cs typeface="Arial" pitchFamily="34" charset="0"/>
              </a:rPr>
              <a:t>[o gasto en personal/gasto primario], </a:t>
            </a:r>
            <a:r>
              <a:rPr lang="es-MX" sz="1750" b="1" dirty="0">
                <a:latin typeface="Arial" pitchFamily="34" charset="0"/>
                <a:cs typeface="Arial" pitchFamily="34" charset="0"/>
              </a:rPr>
              <a:t>esfuerzo fiscal, solvencia fiscal).</a:t>
            </a:r>
          </a:p>
          <a:p>
            <a:pPr algn="just"/>
            <a:endParaRPr lang="es-MX" sz="1750" b="1" dirty="0">
              <a:latin typeface="Arial" pitchFamily="34" charset="0"/>
              <a:cs typeface="Arial" pitchFamily="34" charset="0"/>
            </a:endParaRPr>
          </a:p>
          <a:p>
            <a:pPr marL="285750" indent="-285750" algn="just">
              <a:buFont typeface="Arial" pitchFamily="34" charset="0"/>
              <a:buChar char="•"/>
            </a:pPr>
            <a:r>
              <a:rPr lang="es-MX" sz="1750" b="1" dirty="0">
                <a:latin typeface="Arial" pitchFamily="34" charset="0"/>
                <a:cs typeface="Arial" pitchFamily="34" charset="0"/>
              </a:rPr>
              <a:t>Régimen transitorio:  en no más de 5 años se debería alcanzar la meta de distribución por el nuevo régimen sin que ninguna jurisdicción pierda  participación absoluta real.</a:t>
            </a:r>
          </a:p>
          <a:p>
            <a:pPr algn="just"/>
            <a:endParaRPr lang="es-MX" b="1" dirty="0">
              <a:latin typeface="Arial" pitchFamily="34" charset="0"/>
              <a:cs typeface="Arial" pitchFamily="34" charset="0"/>
            </a:endParaRPr>
          </a:p>
        </p:txBody>
      </p:sp>
    </p:spTree>
    <p:extLst>
      <p:ext uri="{BB962C8B-B14F-4D97-AF65-F5344CB8AC3E}">
        <p14:creationId xmlns:p14="http://schemas.microsoft.com/office/powerpoint/2010/main" val="1382103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1">
            <a:extLst>
              <a:ext uri="{FF2B5EF4-FFF2-40B4-BE49-F238E27FC236}">
                <a16:creationId xmlns:a16="http://schemas.microsoft.com/office/drawing/2014/main" id="{EE7BB53F-EE8A-4A6C-B5AD-FE14129942E4}"/>
              </a:ext>
            </a:extLst>
          </p:cNvPr>
          <p:cNvSpPr txBox="1">
            <a:spLocks/>
          </p:cNvSpPr>
          <p:nvPr/>
        </p:nvSpPr>
        <p:spPr>
          <a:xfrm>
            <a:off x="323528" y="1133708"/>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Fundamentación de nuestra propuesta</a:t>
            </a:r>
            <a:endParaRPr lang="es-AR" sz="2800" dirty="0">
              <a:latin typeface="Arial" pitchFamily="34" charset="0"/>
              <a:cs typeface="Arial" pitchFamily="34" charset="0"/>
            </a:endParaRPr>
          </a:p>
        </p:txBody>
      </p:sp>
      <p:sp>
        <p:nvSpPr>
          <p:cNvPr id="6" name="5 CuadroTexto"/>
          <p:cNvSpPr txBox="1"/>
          <p:nvPr/>
        </p:nvSpPr>
        <p:spPr>
          <a:xfrm>
            <a:off x="452130" y="1788780"/>
            <a:ext cx="8403165" cy="401648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342900" indent="-342900" algn="just">
              <a:spcBef>
                <a:spcPts val="600"/>
              </a:spcBef>
              <a:spcAft>
                <a:spcPts val="1200"/>
              </a:spcAft>
              <a:buFont typeface="+mj-lt"/>
              <a:buAutoNum type="arabicPeriod"/>
            </a:pPr>
            <a:r>
              <a:rPr lang="es-AR" sz="1750" dirty="0">
                <a:latin typeface="Calibri" pitchFamily="34" charset="0"/>
                <a:cs typeface="Calibri" pitchFamily="34" charset="0"/>
              </a:rPr>
              <a:t>La integración de </a:t>
            </a:r>
            <a:r>
              <a:rPr lang="es-AR" sz="1750" b="1" dirty="0">
                <a:latin typeface="Calibri" pitchFamily="34" charset="0"/>
                <a:cs typeface="Calibri" pitchFamily="34" charset="0"/>
              </a:rPr>
              <a:t>todos los impuestos nacionales </a:t>
            </a:r>
            <a:r>
              <a:rPr lang="es-AR" sz="1750" dirty="0">
                <a:latin typeface="Calibri" pitchFamily="34" charset="0"/>
                <a:cs typeface="Calibri" pitchFamily="34" charset="0"/>
              </a:rPr>
              <a:t>en la masa coparticipable evita la preferencia del gobierno central por determinadas fuentes tributarias.</a:t>
            </a:r>
          </a:p>
          <a:p>
            <a:pPr marL="342900" indent="-342900" algn="just">
              <a:spcBef>
                <a:spcPts val="600"/>
              </a:spcBef>
              <a:spcAft>
                <a:spcPts val="1200"/>
              </a:spcAft>
              <a:buFont typeface="+mj-lt"/>
              <a:buAutoNum type="arabicPeriod"/>
            </a:pPr>
            <a:r>
              <a:rPr lang="es-AR" sz="1750" dirty="0">
                <a:latin typeface="Calibri" pitchFamily="34" charset="0"/>
                <a:cs typeface="Calibri" pitchFamily="34" charset="0"/>
              </a:rPr>
              <a:t>La excepción de los aportes al Sistema de Seguridad Social es porque los mismos se justifican por su destino específico.</a:t>
            </a:r>
          </a:p>
          <a:p>
            <a:pPr marL="342900" indent="-342900" algn="just">
              <a:spcBef>
                <a:spcPts val="600"/>
              </a:spcBef>
              <a:spcAft>
                <a:spcPts val="1200"/>
              </a:spcAft>
              <a:buFont typeface="+mj-lt"/>
              <a:buAutoNum type="arabicPeriod"/>
            </a:pPr>
            <a:r>
              <a:rPr lang="es-AR" sz="1750" dirty="0">
                <a:latin typeface="Calibri" pitchFamily="34" charset="0"/>
                <a:cs typeface="Calibri" pitchFamily="34" charset="0"/>
              </a:rPr>
              <a:t>La distribución primaria según promedio  de gasto nacional y provincial se fundamenta en las competencias y funciones de cada nivel de gobierno.</a:t>
            </a:r>
          </a:p>
          <a:p>
            <a:pPr marL="342900" indent="-342900" algn="just">
              <a:spcBef>
                <a:spcPts val="600"/>
              </a:spcBef>
              <a:spcAft>
                <a:spcPts val="1200"/>
              </a:spcAft>
              <a:buFont typeface="+mj-lt"/>
              <a:buAutoNum type="arabicPeriod"/>
            </a:pPr>
            <a:r>
              <a:rPr lang="es-MX" sz="1750" dirty="0">
                <a:latin typeface="Calibri" pitchFamily="34" charset="0"/>
                <a:cs typeface="Calibri" pitchFamily="34" charset="0"/>
              </a:rPr>
              <a:t>Los indicadores objetivos propuestos para distribución secundaria: Población expresa demanda por servicios gubernamentales, NBI indica demanda de la población carenciada, IDH señala  esfuerzo por atender esas demandas, inversa de distribución geográfica del gasto federal compensa el favorecimiento para crear capacidad fiscal local. Los incentivos de responsabilidad fiscal desincentivan el clientelismo, premian el esfuerzo fiscal y el logro solvencia fiscal.</a:t>
            </a:r>
            <a:endParaRPr lang="es-MX" b="1" dirty="0">
              <a:latin typeface="Arial" pitchFamily="34" charset="0"/>
              <a:cs typeface="Arial" pitchFamily="34" charset="0"/>
            </a:endParaRPr>
          </a:p>
        </p:txBody>
      </p:sp>
    </p:spTree>
    <p:extLst>
      <p:ext uri="{BB962C8B-B14F-4D97-AF65-F5344CB8AC3E}">
        <p14:creationId xmlns:p14="http://schemas.microsoft.com/office/powerpoint/2010/main" val="2306233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1">
            <a:extLst>
              <a:ext uri="{FF2B5EF4-FFF2-40B4-BE49-F238E27FC236}">
                <a16:creationId xmlns:a16="http://schemas.microsoft.com/office/drawing/2014/main" id="{EE7BB53F-EE8A-4A6C-B5AD-FE14129942E4}"/>
              </a:ext>
            </a:extLst>
          </p:cNvPr>
          <p:cNvSpPr txBox="1">
            <a:spLocks/>
          </p:cNvSpPr>
          <p:nvPr/>
        </p:nvSpPr>
        <p:spPr>
          <a:xfrm>
            <a:off x="323528" y="1133708"/>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Fundamentación de nuestra propuesta</a:t>
            </a:r>
            <a:endParaRPr lang="es-AR" sz="2800" dirty="0">
              <a:latin typeface="Arial" pitchFamily="34" charset="0"/>
              <a:cs typeface="Arial" pitchFamily="34" charset="0"/>
            </a:endParaRPr>
          </a:p>
        </p:txBody>
      </p:sp>
      <p:sp>
        <p:nvSpPr>
          <p:cNvPr id="6" name="5 CuadroTexto"/>
          <p:cNvSpPr txBox="1"/>
          <p:nvPr/>
        </p:nvSpPr>
        <p:spPr>
          <a:xfrm>
            <a:off x="452130" y="1788780"/>
            <a:ext cx="8403165"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342900" indent="-342900" algn="just">
              <a:spcBef>
                <a:spcPts val="600"/>
              </a:spcBef>
              <a:spcAft>
                <a:spcPts val="1200"/>
              </a:spcAft>
              <a:buFont typeface="+mj-lt"/>
              <a:buAutoNum type="arabicPeriod" startAt="5"/>
            </a:pPr>
            <a:r>
              <a:rPr lang="es-AR" sz="1750" dirty="0">
                <a:latin typeface="Calibri" pitchFamily="34" charset="0"/>
                <a:cs typeface="Calibri" pitchFamily="34" charset="0"/>
              </a:rPr>
              <a:t>Los indicadores objetivos propuestos son dinámicos y requieren su actualización periódica.</a:t>
            </a:r>
          </a:p>
          <a:p>
            <a:pPr marL="342900" lvl="0" indent="-342900" algn="just">
              <a:spcBef>
                <a:spcPts val="600"/>
              </a:spcBef>
              <a:spcAft>
                <a:spcPts val="1200"/>
              </a:spcAft>
              <a:buFont typeface="+mj-lt"/>
              <a:buAutoNum type="arabicPeriod" startAt="5"/>
            </a:pPr>
            <a:r>
              <a:rPr lang="es-AR" sz="1750" dirty="0">
                <a:latin typeface="Calibri" pitchFamily="34" charset="0"/>
                <a:cs typeface="Calibri" pitchFamily="34" charset="0"/>
              </a:rPr>
              <a:t>Régimen transitorio de no más de 5 años para alcanzar la meta de distribución del nuevo régimen aseguraría su solidez y permanencia</a:t>
            </a:r>
            <a:r>
              <a:rPr lang="es-AR" dirty="0"/>
              <a:t>.</a:t>
            </a:r>
          </a:p>
          <a:p>
            <a:pPr algn="just">
              <a:spcBef>
                <a:spcPts val="600"/>
              </a:spcBef>
              <a:spcAft>
                <a:spcPts val="1200"/>
              </a:spcAft>
            </a:pPr>
            <a:endParaRPr lang="es-MX" b="1" dirty="0">
              <a:latin typeface="Arial" pitchFamily="34" charset="0"/>
              <a:cs typeface="Arial" pitchFamily="34" charset="0"/>
            </a:endParaRPr>
          </a:p>
        </p:txBody>
      </p:sp>
    </p:spTree>
    <p:extLst>
      <p:ext uri="{BB962C8B-B14F-4D97-AF65-F5344CB8AC3E}">
        <p14:creationId xmlns:p14="http://schemas.microsoft.com/office/powerpoint/2010/main" val="2852126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3 Diagrama"/>
          <p:cNvGraphicFramePr/>
          <p:nvPr>
            <p:extLst>
              <p:ext uri="{D42A27DB-BD31-4B8C-83A1-F6EECF244321}">
                <p14:modId xmlns:p14="http://schemas.microsoft.com/office/powerpoint/2010/main" val="3283163354"/>
              </p:ext>
            </p:extLst>
          </p:nvPr>
        </p:nvGraphicFramePr>
        <p:xfrm>
          <a:off x="251520" y="1484784"/>
          <a:ext cx="8624859" cy="44355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ítulo 1">
            <a:extLst>
              <a:ext uri="{FF2B5EF4-FFF2-40B4-BE49-F238E27FC236}">
                <a16:creationId xmlns:a16="http://schemas.microsoft.com/office/drawing/2014/main" id="{EE7BB53F-EE8A-4A6C-B5AD-FE14129942E4}"/>
              </a:ext>
            </a:extLst>
          </p:cNvPr>
          <p:cNvSpPr txBox="1">
            <a:spLocks/>
          </p:cNvSpPr>
          <p:nvPr/>
        </p:nvSpPr>
        <p:spPr>
          <a:xfrm>
            <a:off x="220316" y="948614"/>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400" b="1" dirty="0">
                <a:latin typeface="Arial" pitchFamily="34" charset="0"/>
                <a:cs typeface="Arial" pitchFamily="34" charset="0"/>
              </a:rPr>
              <a:t>Indicadores</a:t>
            </a:r>
            <a:r>
              <a:rPr lang="es-ES" sz="2800" b="1" dirty="0">
                <a:latin typeface="Arial" pitchFamily="34" charset="0"/>
                <a:cs typeface="Arial" pitchFamily="34" charset="0"/>
              </a:rPr>
              <a:t> de distribución secundaria</a:t>
            </a:r>
            <a:endParaRPr lang="es-AR" sz="2800" dirty="0">
              <a:latin typeface="Arial" pitchFamily="34" charset="0"/>
              <a:cs typeface="Arial" pitchFamily="34" charset="0"/>
            </a:endParaRPr>
          </a:p>
        </p:txBody>
      </p:sp>
    </p:spTree>
    <p:extLst>
      <p:ext uri="{BB962C8B-B14F-4D97-AF65-F5344CB8AC3E}">
        <p14:creationId xmlns:p14="http://schemas.microsoft.com/office/powerpoint/2010/main" val="707124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1">
            <a:extLst>
              <a:ext uri="{FF2B5EF4-FFF2-40B4-BE49-F238E27FC236}">
                <a16:creationId xmlns:a16="http://schemas.microsoft.com/office/drawing/2014/main" id="{EE7BB53F-EE8A-4A6C-B5AD-FE14129942E4}"/>
              </a:ext>
            </a:extLst>
          </p:cNvPr>
          <p:cNvSpPr txBox="1">
            <a:spLocks/>
          </p:cNvSpPr>
          <p:nvPr/>
        </p:nvSpPr>
        <p:spPr>
          <a:xfrm>
            <a:off x="179512" y="1133708"/>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Ejercicio de simulación</a:t>
            </a:r>
            <a:endParaRPr lang="es-AR" sz="2800"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5" name="4 CuadroTexto"/>
              <p:cNvSpPr txBox="1"/>
              <p:nvPr/>
            </p:nvSpPr>
            <p:spPr>
              <a:xfrm>
                <a:off x="323527" y="4095802"/>
                <a:ext cx="5472608" cy="397545"/>
              </a:xfrm>
              <a:prstGeom prst="rect">
                <a:avLst/>
              </a:prstGeom>
              <a:noFill/>
            </p:spPr>
            <p:txBody>
              <a:bodyPr wrap="square" rtlCol="0">
                <a:spAutoFit/>
              </a:bodyPr>
              <a:lstStyle/>
              <a:p>
                <a:r>
                  <a:rPr lang="es-ES" i="1" dirty="0"/>
                  <a:t>Donde</a:t>
                </a:r>
                <a14:m>
                  <m:oMath xmlns:m="http://schemas.openxmlformats.org/officeDocument/2006/math">
                    <m:r>
                      <a:rPr lang="es-ES" b="0" i="1" smtClean="0">
                        <a:latin typeface="Cambria Math"/>
                      </a:rPr>
                      <m:t> </m:t>
                    </m:r>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smtClean="0">
                            <a:latin typeface="Cambria Math"/>
                          </a:rPr>
                          <m:t>𝒊</m:t>
                        </m:r>
                      </m:sub>
                    </m:sSub>
                  </m:oMath>
                </a14:m>
                <a:r>
                  <a:rPr lang="es-AR" i="1" dirty="0"/>
                  <a:t> son ponderadores</a:t>
                </a:r>
              </a:p>
            </p:txBody>
          </p:sp>
        </mc:Choice>
        <mc:Fallback xmlns="">
          <p:sp>
            <p:nvSpPr>
              <p:cNvPr id="5" name="4 CuadroTexto"/>
              <p:cNvSpPr txBox="1">
                <a:spLocks noRot="1" noChangeAspect="1" noMove="1" noResize="1" noEditPoints="1" noAdjustHandles="1" noChangeArrowheads="1" noChangeShapeType="1" noTextEdit="1"/>
              </p:cNvSpPr>
              <p:nvPr/>
            </p:nvSpPr>
            <p:spPr>
              <a:xfrm>
                <a:off x="323527" y="4095802"/>
                <a:ext cx="5472608" cy="397545"/>
              </a:xfrm>
              <a:prstGeom prst="rect">
                <a:avLst/>
              </a:prstGeom>
              <a:blipFill>
                <a:blip r:embed="rId4"/>
                <a:stretch>
                  <a:fillRect l="-891" t="-9231" b="-16923"/>
                </a:stretch>
              </a:blipFill>
            </p:spPr>
            <p:txBody>
              <a:bodyPr/>
              <a:lstStyle/>
              <a:p>
                <a:r>
                  <a:rPr lang="es-AR">
                    <a:noFill/>
                  </a:rPr>
                  <a:t> </a:t>
                </a:r>
              </a:p>
            </p:txBody>
          </p:sp>
        </mc:Fallback>
      </mc:AlternateContent>
      <p:pic>
        <p:nvPicPr>
          <p:cNvPr id="2" name="Imagen 1">
            <a:extLst>
              <a:ext uri="{FF2B5EF4-FFF2-40B4-BE49-F238E27FC236}">
                <a16:creationId xmlns:a16="http://schemas.microsoft.com/office/drawing/2014/main" id="{B17877BF-AFA7-457C-8501-7C96A3132732}"/>
              </a:ext>
            </a:extLst>
          </p:cNvPr>
          <p:cNvPicPr>
            <a:picLocks noChangeAspect="1"/>
          </p:cNvPicPr>
          <p:nvPr/>
        </p:nvPicPr>
        <p:blipFill>
          <a:blip r:embed="rId5"/>
          <a:stretch>
            <a:fillRect/>
          </a:stretch>
        </p:blipFill>
        <p:spPr>
          <a:xfrm>
            <a:off x="323527" y="2336084"/>
            <a:ext cx="8437595" cy="1658256"/>
          </a:xfrm>
          <a:prstGeom prst="rect">
            <a:avLst/>
          </a:prstGeom>
        </p:spPr>
      </p:pic>
    </p:spTree>
    <p:extLst>
      <p:ext uri="{BB962C8B-B14F-4D97-AF65-F5344CB8AC3E}">
        <p14:creationId xmlns:p14="http://schemas.microsoft.com/office/powerpoint/2010/main" val="1684850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7621" y="213569"/>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8589" y="215520"/>
            <a:ext cx="2697529" cy="94056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1">
            <a:extLst>
              <a:ext uri="{FF2B5EF4-FFF2-40B4-BE49-F238E27FC236}">
                <a16:creationId xmlns:a16="http://schemas.microsoft.com/office/drawing/2014/main" id="{EE7BB53F-EE8A-4A6C-B5AD-FE14129942E4}"/>
              </a:ext>
            </a:extLst>
          </p:cNvPr>
          <p:cNvSpPr txBox="1">
            <a:spLocks/>
          </p:cNvSpPr>
          <p:nvPr/>
        </p:nvSpPr>
        <p:spPr>
          <a:xfrm>
            <a:off x="267621" y="807570"/>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Simulación 1</a:t>
            </a:r>
            <a:endParaRPr lang="es-AR" sz="2800"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2" name="1 CuadroTexto"/>
              <p:cNvSpPr txBox="1"/>
              <p:nvPr/>
            </p:nvSpPr>
            <p:spPr>
              <a:xfrm>
                <a:off x="7500176" y="1691094"/>
                <a:ext cx="1376203" cy="2225225"/>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s-AR" b="1" i="1" smtClean="0">
                              <a:latin typeface="Cambria Math" panose="02040503050406030204" pitchFamily="18" charset="0"/>
                            </a:rPr>
                          </m:ctrlPr>
                        </m:sSubPr>
                        <m:e>
                          <m:r>
                            <a:rPr lang="es-AR" b="1" i="0">
                              <a:latin typeface="Cambria Math" panose="02040503050406030204" pitchFamily="18" charset="0"/>
                            </a:rPr>
                            <m:t>𝐩</m:t>
                          </m:r>
                        </m:e>
                        <m:sub>
                          <m:r>
                            <a:rPr lang="es-ES" b="1" i="0" smtClean="0">
                              <a:latin typeface="Cambria Math" panose="02040503050406030204" pitchFamily="18" charset="0"/>
                            </a:rPr>
                            <m:t>𝟎</m:t>
                          </m:r>
                        </m:sub>
                      </m:sSub>
                      <m:r>
                        <a:rPr lang="es-ES" b="1" i="0" smtClean="0">
                          <a:latin typeface="Cambria Math" panose="02040503050406030204" pitchFamily="18" charset="0"/>
                        </a:rPr>
                        <m:t>=</m:t>
                      </m:r>
                      <m:r>
                        <a:rPr lang="es-ES" b="1" i="0" smtClean="0">
                          <a:latin typeface="Cambria Math" panose="02040503050406030204" pitchFamily="18" charset="0"/>
                        </a:rPr>
                        <m:t>𝟎</m:t>
                      </m:r>
                      <m:r>
                        <a:rPr lang="es-ES" b="1" i="0" smtClean="0">
                          <a:latin typeface="Cambria Math" panose="02040503050406030204" pitchFamily="18" charset="0"/>
                        </a:rPr>
                        <m:t>,</m:t>
                      </m:r>
                      <m:r>
                        <a:rPr lang="es-ES" b="1" i="0" smtClean="0">
                          <a:latin typeface="Cambria Math" panose="02040503050406030204" pitchFamily="18" charset="0"/>
                        </a:rPr>
                        <m:t>𝟓𝟎</m:t>
                      </m:r>
                    </m:oMath>
                  </m:oMathPara>
                </a14:m>
                <a:endParaRPr lang="es-ES"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𝟏</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oMath>
                </a14:m>
                <a:r>
                  <a:rPr lang="es-ES" b="1" dirty="0">
                    <a:latin typeface="Calibri" pitchFamily="34" charset="0"/>
                    <a:cs typeface="Calibri" pitchFamily="34" charset="0"/>
                  </a:rPr>
                  <a:t> </a:t>
                </a:r>
                <a14:m>
                  <m:oMath xmlns:m="http://schemas.openxmlformats.org/officeDocument/2006/math">
                    <m:r>
                      <a:rPr lang="es-ES" b="1" i="0" smtClean="0">
                        <a:latin typeface="Cambria Math"/>
                      </a:rPr>
                      <m:t>𝟎</m:t>
                    </m:r>
                    <m:r>
                      <a:rPr lang="es-ES" b="1" i="0" smtClean="0">
                        <a:latin typeface="Cambria Math"/>
                      </a:rPr>
                      <m:t>,</m:t>
                    </m:r>
                    <m:r>
                      <a:rPr lang="es-ES" b="1" i="0" smtClean="0">
                        <a:latin typeface="Cambria Math"/>
                      </a:rPr>
                      <m:t>𝟏𝟓</m:t>
                    </m:r>
                  </m:oMath>
                </a14:m>
                <a:endParaRPr lang="es-ES"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𝟐</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r>
                      <a:rPr lang="es-ES" b="1" i="1">
                        <a:latin typeface="Cambria Math" panose="02040503050406030204" pitchFamily="18" charset="0"/>
                      </a:rPr>
                      <m:t>𝟎</m:t>
                    </m:r>
                    <m:r>
                      <a:rPr lang="es-ES" b="1">
                        <a:latin typeface="Cambria Math" panose="02040503050406030204" pitchFamily="18" charset="0"/>
                      </a:rPr>
                      <m:t>,</m:t>
                    </m:r>
                    <m:r>
                      <a:rPr lang="es-ES" b="1" i="1">
                        <a:latin typeface="Cambria Math" panose="02040503050406030204" pitchFamily="18" charset="0"/>
                      </a:rPr>
                      <m:t>𝟎𝟓</m:t>
                    </m:r>
                  </m:oMath>
                </a14:m>
                <a:endParaRPr lang="es-AR"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𝟑</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r>
                      <a:rPr lang="es-ES" b="1" i="1">
                        <a:latin typeface="Cambria Math" panose="02040503050406030204" pitchFamily="18" charset="0"/>
                      </a:rPr>
                      <m:t>𝟎</m:t>
                    </m:r>
                    <m:r>
                      <a:rPr lang="es-ES" b="1">
                        <a:latin typeface="Cambria Math" panose="02040503050406030204" pitchFamily="18" charset="0"/>
                      </a:rPr>
                      <m:t>,</m:t>
                    </m:r>
                    <m:r>
                      <a:rPr lang="es-ES" b="1" i="1">
                        <a:latin typeface="Cambria Math" panose="02040503050406030204" pitchFamily="18" charset="0"/>
                      </a:rPr>
                      <m:t>𝟎𝟓</m:t>
                    </m:r>
                  </m:oMath>
                </a14:m>
                <a:endParaRPr lang="es-AR"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𝟒</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oMath>
                </a14:m>
                <a:r>
                  <a:rPr lang="es-AR" b="1" dirty="0">
                    <a:latin typeface="Calibri" pitchFamily="34" charset="0"/>
                    <a:cs typeface="Calibri" pitchFamily="34" charset="0"/>
                  </a:rPr>
                  <a:t> </a:t>
                </a:r>
                <a14:m>
                  <m:oMath xmlns:m="http://schemas.openxmlformats.org/officeDocument/2006/math">
                    <m:r>
                      <a:rPr lang="es-ES" b="1" i="1">
                        <a:latin typeface="Cambria Math" panose="02040503050406030204" pitchFamily="18" charset="0"/>
                      </a:rPr>
                      <m:t>𝟎</m:t>
                    </m:r>
                    <m:r>
                      <a:rPr lang="es-ES" b="1">
                        <a:latin typeface="Cambria Math" panose="02040503050406030204" pitchFamily="18" charset="0"/>
                      </a:rPr>
                      <m:t>,</m:t>
                    </m:r>
                    <m:r>
                      <a:rPr lang="es-ES" b="1" i="1">
                        <a:latin typeface="Cambria Math" panose="02040503050406030204" pitchFamily="18" charset="0"/>
                      </a:rPr>
                      <m:t>𝟎𝟓</m:t>
                    </m:r>
                  </m:oMath>
                </a14:m>
                <a:endParaRPr lang="es-AR"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𝟓</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oMath>
                </a14:m>
                <a:r>
                  <a:rPr lang="es-AR" b="1" dirty="0">
                    <a:latin typeface="Calibri" pitchFamily="34" charset="0"/>
                    <a:cs typeface="Calibri" pitchFamily="34" charset="0"/>
                  </a:rPr>
                  <a:t> </a:t>
                </a:r>
                <a14:m>
                  <m:oMath xmlns:m="http://schemas.openxmlformats.org/officeDocument/2006/math">
                    <m:r>
                      <a:rPr lang="es-ES" b="1" i="0" smtClean="0">
                        <a:latin typeface="Cambria Math"/>
                      </a:rPr>
                      <m:t>𝟎</m:t>
                    </m:r>
                    <m:r>
                      <a:rPr lang="es-ES" b="1" i="0" smtClean="0">
                        <a:latin typeface="Cambria Math"/>
                      </a:rPr>
                      <m:t>,</m:t>
                    </m:r>
                    <m:r>
                      <a:rPr lang="es-ES" b="1" i="0" smtClean="0">
                        <a:latin typeface="Cambria Math"/>
                      </a:rPr>
                      <m:t>𝟏𝟎</m:t>
                    </m:r>
                  </m:oMath>
                </a14:m>
                <a:endParaRPr lang="es-AR"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𝟔</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r>
                      <a:rPr lang="es-ES" b="1" i="1">
                        <a:latin typeface="Cambria Math" panose="02040503050406030204" pitchFamily="18" charset="0"/>
                      </a:rPr>
                      <m:t>𝟎</m:t>
                    </m:r>
                    <m:r>
                      <a:rPr lang="es-ES" b="1">
                        <a:latin typeface="Cambria Math" panose="02040503050406030204" pitchFamily="18" charset="0"/>
                      </a:rPr>
                      <m:t>,</m:t>
                    </m:r>
                    <m:r>
                      <a:rPr lang="es-ES" b="1" i="1">
                        <a:latin typeface="Cambria Math" panose="02040503050406030204" pitchFamily="18" charset="0"/>
                      </a:rPr>
                      <m:t>𝟏𝟎</m:t>
                    </m:r>
                  </m:oMath>
                </a14:m>
                <a:endParaRPr lang="es-AR" b="1" dirty="0">
                  <a:latin typeface="Calibri" pitchFamily="34" charset="0"/>
                  <a:cs typeface="Calibri" pitchFamily="34" charset="0"/>
                </a:endParaRPr>
              </a:p>
            </p:txBody>
          </p:sp>
        </mc:Choice>
        <mc:Fallback xmlns="">
          <p:sp>
            <p:nvSpPr>
              <p:cNvPr id="2" name="1 CuadroTexto"/>
              <p:cNvSpPr txBox="1">
                <a:spLocks noRot="1" noChangeAspect="1" noMove="1" noResize="1" noEditPoints="1" noAdjustHandles="1" noChangeArrowheads="1" noChangeShapeType="1" noTextEdit="1"/>
              </p:cNvSpPr>
              <p:nvPr/>
            </p:nvSpPr>
            <p:spPr>
              <a:xfrm>
                <a:off x="7500176" y="1691094"/>
                <a:ext cx="1376203" cy="2225225"/>
              </a:xfrm>
              <a:prstGeom prst="rect">
                <a:avLst/>
              </a:prstGeom>
              <a:blipFill>
                <a:blip r:embed="rId4"/>
                <a:stretch>
                  <a:fillRect/>
                </a:stretch>
              </a:blipFill>
            </p:spPr>
            <p:txBody>
              <a:bodyPr/>
              <a:lstStyle/>
              <a:p>
                <a:r>
                  <a:rPr lang="es-AR">
                    <a:noFill/>
                  </a:rPr>
                  <a:t> </a:t>
                </a:r>
              </a:p>
            </p:txBody>
          </p:sp>
        </mc:Fallback>
      </mc:AlternateContent>
      <p:graphicFrame>
        <p:nvGraphicFramePr>
          <p:cNvPr id="9" name="8 Tabla"/>
          <p:cNvGraphicFramePr>
            <a:graphicFrameLocks noGrp="1"/>
          </p:cNvGraphicFramePr>
          <p:nvPr>
            <p:extLst>
              <p:ext uri="{D42A27DB-BD31-4B8C-83A1-F6EECF244321}">
                <p14:modId xmlns:p14="http://schemas.microsoft.com/office/powerpoint/2010/main" val="2311293355"/>
              </p:ext>
            </p:extLst>
          </p:nvPr>
        </p:nvGraphicFramePr>
        <p:xfrm>
          <a:off x="251520" y="1340768"/>
          <a:ext cx="6954954" cy="4940572"/>
        </p:xfrm>
        <a:graphic>
          <a:graphicData uri="http://schemas.openxmlformats.org/drawingml/2006/table">
            <a:tbl>
              <a:tblPr/>
              <a:tblGrid>
                <a:gridCol w="1746626">
                  <a:extLst>
                    <a:ext uri="{9D8B030D-6E8A-4147-A177-3AD203B41FA5}">
                      <a16:colId xmlns:a16="http://schemas.microsoft.com/office/drawing/2014/main" val="20000"/>
                    </a:ext>
                  </a:extLst>
                </a:gridCol>
                <a:gridCol w="2328834">
                  <a:extLst>
                    <a:ext uri="{9D8B030D-6E8A-4147-A177-3AD203B41FA5}">
                      <a16:colId xmlns:a16="http://schemas.microsoft.com/office/drawing/2014/main" val="20001"/>
                    </a:ext>
                  </a:extLst>
                </a:gridCol>
                <a:gridCol w="2879494">
                  <a:extLst>
                    <a:ext uri="{9D8B030D-6E8A-4147-A177-3AD203B41FA5}">
                      <a16:colId xmlns:a16="http://schemas.microsoft.com/office/drawing/2014/main" val="20002"/>
                    </a:ext>
                  </a:extLst>
                </a:gridCol>
              </a:tblGrid>
              <a:tr h="189917">
                <a:tc>
                  <a:txBody>
                    <a:bodyPr/>
                    <a:lstStyle/>
                    <a:p>
                      <a:pPr algn="l" fontAlgn="b"/>
                      <a:r>
                        <a:rPr lang="es-AR" sz="1100" b="1" i="0" u="none" strike="noStrike" dirty="0">
                          <a:solidFill>
                            <a:srgbClr val="FFFFFF"/>
                          </a:solidFill>
                          <a:effectLst/>
                          <a:latin typeface="Calibri"/>
                        </a:rPr>
                        <a:t>Ubicación</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s-AR" sz="1100" b="1" i="0" u="none" strike="noStrike">
                          <a:solidFill>
                            <a:srgbClr val="FFFFFF"/>
                          </a:solidFill>
                          <a:effectLst/>
                          <a:latin typeface="Calibri"/>
                        </a:rPr>
                        <a:t>Participación Efectiva 2019 (%)</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s-AR" sz="1100" b="1" i="0" u="none" strike="noStrike">
                          <a:solidFill>
                            <a:srgbClr val="FFFFFF"/>
                          </a:solidFill>
                          <a:effectLst/>
                          <a:latin typeface="Calibri"/>
                        </a:rPr>
                        <a:t>Participación Total Propuesta 2020 (%)</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189917">
                <a:tc>
                  <a:txBody>
                    <a:bodyPr/>
                    <a:lstStyle/>
                    <a:p>
                      <a:pPr algn="l" fontAlgn="b"/>
                      <a:r>
                        <a:rPr lang="es-AR" sz="1100" b="0" i="0" u="none" strike="noStrike">
                          <a:solidFill>
                            <a:srgbClr val="000000"/>
                          </a:solidFill>
                          <a:effectLst/>
                          <a:latin typeface="Calibri"/>
                        </a:rPr>
                        <a:t>BUENOS AIRES</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20,48%</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23,92%</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01"/>
                  </a:ext>
                </a:extLst>
              </a:tr>
              <a:tr h="189917">
                <a:tc>
                  <a:txBody>
                    <a:bodyPr/>
                    <a:lstStyle/>
                    <a:p>
                      <a:pPr algn="l" fontAlgn="b"/>
                      <a:r>
                        <a:rPr lang="es-AR" sz="1100" b="0" i="0" u="none" strike="noStrike">
                          <a:solidFill>
                            <a:srgbClr val="000000"/>
                          </a:solidFill>
                          <a:effectLst/>
                          <a:latin typeface="Calibri"/>
                        </a:rPr>
                        <a:t>CABA</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5,47%</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5,12%</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02"/>
                  </a:ext>
                </a:extLst>
              </a:tr>
              <a:tr h="189917">
                <a:tc>
                  <a:txBody>
                    <a:bodyPr/>
                    <a:lstStyle/>
                    <a:p>
                      <a:pPr algn="l" fontAlgn="b"/>
                      <a:r>
                        <a:rPr lang="es-AR" sz="1100" b="0" i="0" u="none" strike="noStrike" dirty="0">
                          <a:solidFill>
                            <a:srgbClr val="000000"/>
                          </a:solidFill>
                          <a:effectLst/>
                          <a:latin typeface="Calibri"/>
                        </a:rPr>
                        <a:t>CATAMARCA</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2,52%</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2,56%</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03"/>
                  </a:ext>
                </a:extLst>
              </a:tr>
              <a:tr h="189917">
                <a:tc>
                  <a:txBody>
                    <a:bodyPr/>
                    <a:lstStyle/>
                    <a:p>
                      <a:pPr algn="l" fontAlgn="b"/>
                      <a:r>
                        <a:rPr lang="es-AR" sz="1100" b="0" i="0" u="none" strike="noStrike">
                          <a:solidFill>
                            <a:srgbClr val="000000"/>
                          </a:solidFill>
                          <a:effectLst/>
                          <a:latin typeface="Calibri"/>
                        </a:rPr>
                        <a:t>CHACO</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4,61%</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3,24%</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04"/>
                  </a:ext>
                </a:extLst>
              </a:tr>
              <a:tr h="189917">
                <a:tc>
                  <a:txBody>
                    <a:bodyPr/>
                    <a:lstStyle/>
                    <a:p>
                      <a:pPr algn="l" fontAlgn="b"/>
                      <a:r>
                        <a:rPr lang="es-AR" sz="1100" b="0" i="0" u="none" strike="noStrike">
                          <a:solidFill>
                            <a:srgbClr val="000000"/>
                          </a:solidFill>
                          <a:effectLst/>
                          <a:latin typeface="Calibri"/>
                        </a:rPr>
                        <a:t>CHUBUT</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1,50%</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2,41%</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05"/>
                  </a:ext>
                </a:extLst>
              </a:tr>
              <a:tr h="189917">
                <a:tc>
                  <a:txBody>
                    <a:bodyPr/>
                    <a:lstStyle/>
                    <a:p>
                      <a:pPr algn="l" fontAlgn="b"/>
                      <a:r>
                        <a:rPr lang="es-AR" sz="1100" b="0" i="0" u="none" strike="noStrike" dirty="0">
                          <a:solidFill>
                            <a:srgbClr val="000000"/>
                          </a:solidFill>
                          <a:effectLst/>
                          <a:latin typeface="Calibri"/>
                        </a:rPr>
                        <a:t>CÓRDOBA</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8,50%</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6,01%</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06"/>
                  </a:ext>
                </a:extLst>
              </a:tr>
              <a:tr h="189917">
                <a:tc>
                  <a:txBody>
                    <a:bodyPr/>
                    <a:lstStyle/>
                    <a:p>
                      <a:pPr algn="l" fontAlgn="b"/>
                      <a:r>
                        <a:rPr lang="es-AR" sz="1100" b="0" i="0" u="none" strike="noStrike">
                          <a:solidFill>
                            <a:srgbClr val="000000"/>
                          </a:solidFill>
                          <a:effectLst/>
                          <a:latin typeface="Calibri"/>
                        </a:rPr>
                        <a:t>CORRIENTES</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3,47%</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3,07%</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07"/>
                  </a:ext>
                </a:extLst>
              </a:tr>
              <a:tr h="189917">
                <a:tc>
                  <a:txBody>
                    <a:bodyPr/>
                    <a:lstStyle/>
                    <a:p>
                      <a:pPr algn="l" fontAlgn="b"/>
                      <a:r>
                        <a:rPr lang="es-AR" sz="1100" b="0" i="0" u="none" strike="noStrike">
                          <a:solidFill>
                            <a:srgbClr val="000000"/>
                          </a:solidFill>
                          <a:effectLst/>
                          <a:latin typeface="Calibri"/>
                        </a:rPr>
                        <a:t>ENTRE RÍOS</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4,53%</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3,27%</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08"/>
                  </a:ext>
                </a:extLst>
              </a:tr>
              <a:tr h="189917">
                <a:tc>
                  <a:txBody>
                    <a:bodyPr/>
                    <a:lstStyle/>
                    <a:p>
                      <a:pPr algn="l" fontAlgn="b"/>
                      <a:r>
                        <a:rPr lang="es-AR" sz="1100" b="0" i="0" u="none" strike="noStrike">
                          <a:solidFill>
                            <a:srgbClr val="000000"/>
                          </a:solidFill>
                          <a:effectLst/>
                          <a:latin typeface="Calibri"/>
                        </a:rPr>
                        <a:t>FORMOSA</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3,36%</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2,88%</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09"/>
                  </a:ext>
                </a:extLst>
              </a:tr>
              <a:tr h="189917">
                <a:tc>
                  <a:txBody>
                    <a:bodyPr/>
                    <a:lstStyle/>
                    <a:p>
                      <a:pPr algn="l" fontAlgn="b"/>
                      <a:r>
                        <a:rPr lang="es-AR" sz="1100" b="0" i="0" u="none" strike="noStrike">
                          <a:solidFill>
                            <a:srgbClr val="000000"/>
                          </a:solidFill>
                          <a:effectLst/>
                          <a:latin typeface="Calibri"/>
                        </a:rPr>
                        <a:t>JUJUY</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2,62%</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2,68%</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10"/>
                  </a:ext>
                </a:extLst>
              </a:tr>
              <a:tr h="189917">
                <a:tc>
                  <a:txBody>
                    <a:bodyPr/>
                    <a:lstStyle/>
                    <a:p>
                      <a:pPr algn="l" fontAlgn="b"/>
                      <a:r>
                        <a:rPr lang="es-AR" sz="1100" b="0" i="0" u="none" strike="noStrike">
                          <a:solidFill>
                            <a:srgbClr val="000000"/>
                          </a:solidFill>
                          <a:effectLst/>
                          <a:latin typeface="Calibri"/>
                        </a:rPr>
                        <a:t>LA PAMPA</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1,78%</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2,45%</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11"/>
                  </a:ext>
                </a:extLst>
              </a:tr>
              <a:tr h="189917">
                <a:tc>
                  <a:txBody>
                    <a:bodyPr/>
                    <a:lstStyle/>
                    <a:p>
                      <a:pPr algn="l" fontAlgn="b"/>
                      <a:r>
                        <a:rPr lang="es-AR" sz="1100" b="0" i="0" u="none" strike="noStrike">
                          <a:solidFill>
                            <a:srgbClr val="000000"/>
                          </a:solidFill>
                          <a:effectLst/>
                          <a:latin typeface="Calibri"/>
                        </a:rPr>
                        <a:t>LA RIOJA</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1,91%</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2,44%</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12"/>
                  </a:ext>
                </a:extLst>
              </a:tr>
              <a:tr h="189917">
                <a:tc>
                  <a:txBody>
                    <a:bodyPr/>
                    <a:lstStyle/>
                    <a:p>
                      <a:pPr algn="l" fontAlgn="b"/>
                      <a:r>
                        <a:rPr lang="es-AR" sz="1100" b="0" i="0" u="none" strike="noStrike">
                          <a:solidFill>
                            <a:srgbClr val="000000"/>
                          </a:solidFill>
                          <a:effectLst/>
                          <a:latin typeface="Calibri"/>
                        </a:rPr>
                        <a:t>MENDOZA</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3,84%</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3,86%</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13"/>
                  </a:ext>
                </a:extLst>
              </a:tr>
              <a:tr h="189917">
                <a:tc>
                  <a:txBody>
                    <a:bodyPr/>
                    <a:lstStyle/>
                    <a:p>
                      <a:pPr algn="l" fontAlgn="b"/>
                      <a:r>
                        <a:rPr lang="es-AR" sz="1100" b="0" i="0" u="none" strike="noStrike">
                          <a:solidFill>
                            <a:srgbClr val="000000"/>
                          </a:solidFill>
                          <a:effectLst/>
                          <a:latin typeface="Calibri"/>
                        </a:rPr>
                        <a:t>MISIONES</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3,08%</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3,54%</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14"/>
                  </a:ext>
                </a:extLst>
              </a:tr>
              <a:tr h="189917">
                <a:tc>
                  <a:txBody>
                    <a:bodyPr/>
                    <a:lstStyle/>
                    <a:p>
                      <a:pPr algn="l" fontAlgn="b"/>
                      <a:r>
                        <a:rPr lang="es-AR" sz="1100" b="0" i="0" u="none" strike="noStrike">
                          <a:solidFill>
                            <a:srgbClr val="000000"/>
                          </a:solidFill>
                          <a:effectLst/>
                          <a:latin typeface="Calibri"/>
                        </a:rPr>
                        <a:t>NEUQUÉN</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1,65%</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2,59%</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15"/>
                  </a:ext>
                </a:extLst>
              </a:tr>
              <a:tr h="189917">
                <a:tc>
                  <a:txBody>
                    <a:bodyPr/>
                    <a:lstStyle/>
                    <a:p>
                      <a:pPr algn="l" fontAlgn="b"/>
                      <a:r>
                        <a:rPr lang="es-AR" sz="1100" b="0" i="0" u="none" strike="noStrike">
                          <a:solidFill>
                            <a:srgbClr val="000000"/>
                          </a:solidFill>
                          <a:effectLst/>
                          <a:latin typeface="Calibri"/>
                        </a:rPr>
                        <a:t>RÍO NEGRO</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2,35%</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2,41%</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16"/>
                  </a:ext>
                </a:extLst>
              </a:tr>
              <a:tr h="189917">
                <a:tc>
                  <a:txBody>
                    <a:bodyPr/>
                    <a:lstStyle/>
                    <a:p>
                      <a:pPr algn="l" fontAlgn="b"/>
                      <a:r>
                        <a:rPr lang="es-AR" sz="1100" b="0" i="0" u="none" strike="noStrike">
                          <a:solidFill>
                            <a:srgbClr val="000000"/>
                          </a:solidFill>
                          <a:effectLst/>
                          <a:latin typeface="Calibri"/>
                        </a:rPr>
                        <a:t>SALTA</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3,53%</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3,46%</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17"/>
                  </a:ext>
                </a:extLst>
              </a:tr>
              <a:tr h="189917">
                <a:tc>
                  <a:txBody>
                    <a:bodyPr/>
                    <a:lstStyle/>
                    <a:p>
                      <a:pPr algn="l" fontAlgn="b"/>
                      <a:r>
                        <a:rPr lang="es-AR" sz="1100" b="0" i="0" u="none" strike="noStrike">
                          <a:solidFill>
                            <a:srgbClr val="000000"/>
                          </a:solidFill>
                          <a:effectLst/>
                          <a:latin typeface="Calibri"/>
                        </a:rPr>
                        <a:t>SAN JUAN</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3,11%</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2,70%</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18"/>
                  </a:ext>
                </a:extLst>
              </a:tr>
              <a:tr h="189917">
                <a:tc>
                  <a:txBody>
                    <a:bodyPr/>
                    <a:lstStyle/>
                    <a:p>
                      <a:pPr algn="l" fontAlgn="b"/>
                      <a:r>
                        <a:rPr lang="es-AR" sz="1100" b="0" i="0" u="none" strike="noStrike">
                          <a:solidFill>
                            <a:srgbClr val="000000"/>
                          </a:solidFill>
                          <a:effectLst/>
                          <a:latin typeface="Calibri"/>
                        </a:rPr>
                        <a:t>SAN LUIS</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2,18%</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2,75%</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19"/>
                  </a:ext>
                </a:extLst>
              </a:tr>
              <a:tr h="189917">
                <a:tc>
                  <a:txBody>
                    <a:bodyPr/>
                    <a:lstStyle/>
                    <a:p>
                      <a:pPr algn="l" fontAlgn="b"/>
                      <a:r>
                        <a:rPr lang="es-AR" sz="1100" b="0" i="0" u="none" strike="noStrike">
                          <a:solidFill>
                            <a:srgbClr val="000000"/>
                          </a:solidFill>
                          <a:effectLst/>
                          <a:latin typeface="Calibri"/>
                        </a:rPr>
                        <a:t>SANTA CRUZ</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1,49%</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2,56%</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20"/>
                  </a:ext>
                </a:extLst>
              </a:tr>
              <a:tr h="189917">
                <a:tc>
                  <a:txBody>
                    <a:bodyPr/>
                    <a:lstStyle/>
                    <a:p>
                      <a:pPr algn="l" fontAlgn="b"/>
                      <a:r>
                        <a:rPr lang="es-AR" sz="1100" b="0" i="0" u="none" strike="noStrike">
                          <a:solidFill>
                            <a:srgbClr val="000000"/>
                          </a:solidFill>
                          <a:effectLst/>
                          <a:latin typeface="Calibri"/>
                        </a:rPr>
                        <a:t>SANTA FE</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8,69%</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5,74%</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21"/>
                  </a:ext>
                </a:extLst>
              </a:tr>
              <a:tr h="189917">
                <a:tc>
                  <a:txBody>
                    <a:bodyPr/>
                    <a:lstStyle/>
                    <a:p>
                      <a:pPr algn="l" fontAlgn="b"/>
                      <a:r>
                        <a:rPr lang="es-AR" sz="1100" b="0" i="0" u="none" strike="noStrike">
                          <a:solidFill>
                            <a:srgbClr val="000000"/>
                          </a:solidFill>
                          <a:effectLst/>
                          <a:latin typeface="Calibri"/>
                        </a:rPr>
                        <a:t>SANTIAGO DEL ESTERO</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3,80%</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2,91%</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22"/>
                  </a:ext>
                </a:extLst>
              </a:tr>
              <a:tr h="189917">
                <a:tc>
                  <a:txBody>
                    <a:bodyPr/>
                    <a:lstStyle/>
                    <a:p>
                      <a:pPr algn="l" fontAlgn="b"/>
                      <a:r>
                        <a:rPr lang="es-AR" sz="1100" b="0" i="0" u="none" strike="noStrike">
                          <a:solidFill>
                            <a:srgbClr val="000000"/>
                          </a:solidFill>
                          <a:effectLst/>
                          <a:latin typeface="Calibri"/>
                        </a:rPr>
                        <a:t>TIERRA DEL FUEGO</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1,16%</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3,67%</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23"/>
                  </a:ext>
                </a:extLst>
              </a:tr>
              <a:tr h="191282">
                <a:tc>
                  <a:txBody>
                    <a:bodyPr/>
                    <a:lstStyle/>
                    <a:p>
                      <a:pPr algn="l" fontAlgn="b"/>
                      <a:r>
                        <a:rPr lang="es-AR" sz="1100" b="0" i="0" u="none" strike="noStrike">
                          <a:solidFill>
                            <a:srgbClr val="000000"/>
                          </a:solidFill>
                          <a:effectLst/>
                          <a:latin typeface="Calibri"/>
                        </a:rPr>
                        <a:t>TUCUMÁN</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4,36%</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s-AR" sz="1100" b="0" i="0" u="none" strike="noStrike">
                          <a:solidFill>
                            <a:srgbClr val="000000"/>
                          </a:solidFill>
                          <a:effectLst/>
                          <a:latin typeface="Calibri"/>
                        </a:rPr>
                        <a:t>3,77%</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24"/>
                  </a:ext>
                </a:extLst>
              </a:tr>
              <a:tr h="191282">
                <a:tc>
                  <a:txBody>
                    <a:bodyPr/>
                    <a:lstStyle/>
                    <a:p>
                      <a:pPr algn="l" fontAlgn="b"/>
                      <a:r>
                        <a:rPr lang="es-AR" sz="1100" b="0" i="0" u="none" strike="noStrike" dirty="0">
                          <a:solidFill>
                            <a:srgbClr val="000000"/>
                          </a:solidFill>
                          <a:effectLst/>
                          <a:latin typeface="Calibri"/>
                        </a:rPr>
                        <a:t>TOTAL</a:t>
                      </a:r>
                    </a:p>
                  </a:txBody>
                  <a:tcPr marL="8810" marR="8810" marT="881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a:solidFill>
                            <a:srgbClr val="000000"/>
                          </a:solidFill>
                          <a:effectLst/>
                          <a:latin typeface="Calibri"/>
                        </a:rPr>
                        <a:t>100,00%</a:t>
                      </a:r>
                    </a:p>
                  </a:txBody>
                  <a:tcPr marL="8810" marR="8810" marT="881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s-AR" sz="1100" b="0" i="0" u="none" strike="noStrike" dirty="0">
                          <a:solidFill>
                            <a:srgbClr val="000000"/>
                          </a:solidFill>
                          <a:effectLst/>
                          <a:latin typeface="Calibri"/>
                        </a:rPr>
                        <a:t>100,00%</a:t>
                      </a:r>
                    </a:p>
                  </a:txBody>
                  <a:tcPr marL="8810" marR="8810" marT="881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1436546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1">
            <a:extLst>
              <a:ext uri="{FF2B5EF4-FFF2-40B4-BE49-F238E27FC236}">
                <a16:creationId xmlns:a16="http://schemas.microsoft.com/office/drawing/2014/main" id="{EE7BB53F-EE8A-4A6C-B5AD-FE14129942E4}"/>
              </a:ext>
            </a:extLst>
          </p:cNvPr>
          <p:cNvSpPr txBox="1">
            <a:spLocks/>
          </p:cNvSpPr>
          <p:nvPr/>
        </p:nvSpPr>
        <p:spPr>
          <a:xfrm>
            <a:off x="370417" y="852777"/>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Simulación 2</a:t>
            </a:r>
            <a:endParaRPr lang="es-AR" sz="2800"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2" name="1 CuadroTexto"/>
              <p:cNvSpPr txBox="1"/>
              <p:nvPr/>
            </p:nvSpPr>
            <p:spPr>
              <a:xfrm>
                <a:off x="7514984" y="1686696"/>
                <a:ext cx="1376203" cy="2225225"/>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s-AR" b="1" i="1" smtClean="0">
                              <a:latin typeface="Cambria Math" panose="02040503050406030204" pitchFamily="18" charset="0"/>
                            </a:rPr>
                          </m:ctrlPr>
                        </m:sSubPr>
                        <m:e>
                          <m:r>
                            <a:rPr lang="es-AR" b="1" i="0">
                              <a:latin typeface="Cambria Math" panose="02040503050406030204" pitchFamily="18" charset="0"/>
                            </a:rPr>
                            <m:t>𝐩</m:t>
                          </m:r>
                        </m:e>
                        <m:sub>
                          <m:r>
                            <a:rPr lang="es-ES" b="1" i="0" smtClean="0">
                              <a:latin typeface="Cambria Math" panose="02040503050406030204" pitchFamily="18" charset="0"/>
                            </a:rPr>
                            <m:t>𝟎</m:t>
                          </m:r>
                        </m:sub>
                      </m:sSub>
                      <m:r>
                        <a:rPr lang="es-ES" b="1" i="0" smtClean="0">
                          <a:latin typeface="Cambria Math" panose="02040503050406030204" pitchFamily="18" charset="0"/>
                        </a:rPr>
                        <m:t>=</m:t>
                      </m:r>
                      <m:r>
                        <a:rPr lang="es-ES" b="1" i="0" smtClean="0">
                          <a:latin typeface="Cambria Math" panose="02040503050406030204" pitchFamily="18" charset="0"/>
                        </a:rPr>
                        <m:t>𝟎</m:t>
                      </m:r>
                      <m:r>
                        <a:rPr lang="es-ES" b="1" i="0" smtClean="0">
                          <a:latin typeface="Cambria Math" panose="02040503050406030204" pitchFamily="18" charset="0"/>
                        </a:rPr>
                        <m:t>,</m:t>
                      </m:r>
                      <m:r>
                        <a:rPr lang="es-ES" b="1" i="0" smtClean="0">
                          <a:latin typeface="Cambria Math" panose="02040503050406030204" pitchFamily="18" charset="0"/>
                        </a:rPr>
                        <m:t>𝟓𝟎𝟎</m:t>
                      </m:r>
                    </m:oMath>
                  </m:oMathPara>
                </a14:m>
                <a:endParaRPr lang="es-ES"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𝟏</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oMath>
                </a14:m>
                <a:r>
                  <a:rPr lang="es-ES" b="1" dirty="0">
                    <a:latin typeface="Calibri" pitchFamily="34" charset="0"/>
                    <a:cs typeface="Calibri" pitchFamily="34" charset="0"/>
                  </a:rPr>
                  <a:t> </a:t>
                </a:r>
                <a14:m>
                  <m:oMath xmlns:m="http://schemas.openxmlformats.org/officeDocument/2006/math">
                    <m:r>
                      <a:rPr lang="es-ES" b="1" i="0" smtClean="0">
                        <a:latin typeface="Cambria Math"/>
                      </a:rPr>
                      <m:t>𝟎</m:t>
                    </m:r>
                    <m:r>
                      <a:rPr lang="es-ES" b="1" i="0" smtClean="0">
                        <a:latin typeface="Cambria Math"/>
                      </a:rPr>
                      <m:t>,</m:t>
                    </m:r>
                    <m:r>
                      <a:rPr lang="es-ES" b="1" i="0" smtClean="0">
                        <a:latin typeface="Cambria Math"/>
                      </a:rPr>
                      <m:t>𝟏𝟐𝟓</m:t>
                    </m:r>
                  </m:oMath>
                </a14:m>
                <a:endParaRPr lang="es-ES"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𝟐</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r>
                      <a:rPr lang="es-ES" b="1" i="1">
                        <a:latin typeface="Cambria Math" panose="02040503050406030204" pitchFamily="18" charset="0"/>
                      </a:rPr>
                      <m:t>𝟎</m:t>
                    </m:r>
                    <m:r>
                      <a:rPr lang="es-ES" b="1">
                        <a:latin typeface="Cambria Math" panose="02040503050406030204" pitchFamily="18" charset="0"/>
                      </a:rPr>
                      <m:t>,</m:t>
                    </m:r>
                    <m:r>
                      <a:rPr lang="es-ES" b="1" i="1">
                        <a:latin typeface="Cambria Math" panose="02040503050406030204" pitchFamily="18" charset="0"/>
                      </a:rPr>
                      <m:t>𝟎</m:t>
                    </m:r>
                    <m:r>
                      <a:rPr lang="es-ES" b="1" i="1" smtClean="0">
                        <a:latin typeface="Cambria Math"/>
                      </a:rPr>
                      <m:t>𝟒𝟐</m:t>
                    </m:r>
                  </m:oMath>
                </a14:m>
                <a:endParaRPr lang="es-AR"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𝟑</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r>
                      <a:rPr lang="es-ES" b="1" i="1">
                        <a:latin typeface="Cambria Math" panose="02040503050406030204" pitchFamily="18" charset="0"/>
                      </a:rPr>
                      <m:t>𝟎</m:t>
                    </m:r>
                    <m:r>
                      <a:rPr lang="es-ES" b="1">
                        <a:latin typeface="Cambria Math" panose="02040503050406030204" pitchFamily="18" charset="0"/>
                      </a:rPr>
                      <m:t>,</m:t>
                    </m:r>
                    <m:r>
                      <a:rPr lang="es-ES" b="1" i="1">
                        <a:latin typeface="Cambria Math" panose="02040503050406030204" pitchFamily="18" charset="0"/>
                      </a:rPr>
                      <m:t>𝟎</m:t>
                    </m:r>
                    <m:r>
                      <a:rPr lang="es-ES" b="1" i="1" smtClean="0">
                        <a:latin typeface="Cambria Math"/>
                      </a:rPr>
                      <m:t>𝟒𝟐</m:t>
                    </m:r>
                  </m:oMath>
                </a14:m>
                <a:endParaRPr lang="es-AR"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𝟒</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oMath>
                </a14:m>
                <a:r>
                  <a:rPr lang="es-AR" b="1" dirty="0">
                    <a:latin typeface="Calibri" pitchFamily="34" charset="0"/>
                    <a:cs typeface="Calibri" pitchFamily="34" charset="0"/>
                  </a:rPr>
                  <a:t> </a:t>
                </a:r>
                <a14:m>
                  <m:oMath xmlns:m="http://schemas.openxmlformats.org/officeDocument/2006/math">
                    <m:r>
                      <a:rPr lang="es-ES" b="1" i="1">
                        <a:latin typeface="Cambria Math" panose="02040503050406030204" pitchFamily="18" charset="0"/>
                      </a:rPr>
                      <m:t>𝟎</m:t>
                    </m:r>
                    <m:r>
                      <a:rPr lang="es-ES" b="1">
                        <a:latin typeface="Cambria Math" panose="02040503050406030204" pitchFamily="18" charset="0"/>
                      </a:rPr>
                      <m:t>,</m:t>
                    </m:r>
                    <m:r>
                      <a:rPr lang="es-ES" b="1" i="1">
                        <a:latin typeface="Cambria Math" panose="02040503050406030204" pitchFamily="18" charset="0"/>
                      </a:rPr>
                      <m:t>𝟎</m:t>
                    </m:r>
                    <m:r>
                      <a:rPr lang="es-ES" b="1" i="1" smtClean="0">
                        <a:latin typeface="Cambria Math"/>
                      </a:rPr>
                      <m:t>𝟒𝟐</m:t>
                    </m:r>
                  </m:oMath>
                </a14:m>
                <a:endParaRPr lang="es-AR"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𝟓</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oMath>
                </a14:m>
                <a:r>
                  <a:rPr lang="es-AR" b="1" dirty="0">
                    <a:latin typeface="Calibri" pitchFamily="34" charset="0"/>
                    <a:cs typeface="Calibri" pitchFamily="34" charset="0"/>
                  </a:rPr>
                  <a:t> </a:t>
                </a:r>
                <a14:m>
                  <m:oMath xmlns:m="http://schemas.openxmlformats.org/officeDocument/2006/math">
                    <m:r>
                      <a:rPr lang="es-ES" b="1" i="0" smtClean="0">
                        <a:latin typeface="Cambria Math"/>
                      </a:rPr>
                      <m:t>𝟎</m:t>
                    </m:r>
                    <m:r>
                      <a:rPr lang="es-ES" b="1" i="0" smtClean="0">
                        <a:latin typeface="Cambria Math"/>
                      </a:rPr>
                      <m:t>,</m:t>
                    </m:r>
                    <m:r>
                      <a:rPr lang="es-ES" b="1" i="0" smtClean="0">
                        <a:latin typeface="Cambria Math"/>
                      </a:rPr>
                      <m:t>𝟏𝟐𝟓</m:t>
                    </m:r>
                  </m:oMath>
                </a14:m>
                <a:endParaRPr lang="es-AR" b="1" dirty="0">
                  <a:latin typeface="Calibri" pitchFamily="34" charset="0"/>
                  <a:cs typeface="Calibri" pitchFamily="34" charset="0"/>
                </a:endParaRPr>
              </a:p>
              <a:p>
                <a14:m>
                  <m:oMath xmlns:m="http://schemas.openxmlformats.org/officeDocument/2006/math">
                    <m:sSub>
                      <m:sSubPr>
                        <m:ctrlPr>
                          <a:rPr lang="es-AR" b="1" i="1">
                            <a:latin typeface="Cambria Math" panose="02040503050406030204" pitchFamily="18" charset="0"/>
                          </a:rPr>
                        </m:ctrlPr>
                      </m:sSubPr>
                      <m:e>
                        <m:r>
                          <a:rPr lang="es-AR" b="1" i="1">
                            <a:latin typeface="Cambria Math" panose="02040503050406030204" pitchFamily="18" charset="0"/>
                          </a:rPr>
                          <m:t>𝒑</m:t>
                        </m:r>
                      </m:e>
                      <m:sub>
                        <m:r>
                          <a:rPr lang="es-ES" b="1" i="1">
                            <a:latin typeface="Cambria Math" panose="02040503050406030204" pitchFamily="18" charset="0"/>
                          </a:rPr>
                          <m:t>𝟔</m:t>
                        </m:r>
                      </m:sub>
                    </m:sSub>
                  </m:oMath>
                </a14:m>
                <a:r>
                  <a:rPr lang="es-ES" b="1" dirty="0">
                    <a:latin typeface="Calibri" pitchFamily="34" charset="0"/>
                    <a:cs typeface="Calibri" pitchFamily="34" charset="0"/>
                  </a:rPr>
                  <a:t> </a:t>
                </a:r>
                <a14:m>
                  <m:oMath xmlns:m="http://schemas.openxmlformats.org/officeDocument/2006/math">
                    <m:r>
                      <a:rPr lang="es-ES" b="1">
                        <a:latin typeface="Cambria Math" panose="02040503050406030204" pitchFamily="18" charset="0"/>
                      </a:rPr>
                      <m:t>=</m:t>
                    </m:r>
                    <m:r>
                      <a:rPr lang="es-ES" b="1" i="1">
                        <a:latin typeface="Cambria Math" panose="02040503050406030204" pitchFamily="18" charset="0"/>
                      </a:rPr>
                      <m:t>𝟎</m:t>
                    </m:r>
                    <m:r>
                      <a:rPr lang="es-ES" b="1">
                        <a:latin typeface="Cambria Math" panose="02040503050406030204" pitchFamily="18" charset="0"/>
                      </a:rPr>
                      <m:t>,</m:t>
                    </m:r>
                    <m:r>
                      <a:rPr lang="es-ES" b="1" i="0" smtClean="0">
                        <a:latin typeface="Cambria Math"/>
                      </a:rPr>
                      <m:t>𝟏𝟐𝟓</m:t>
                    </m:r>
                  </m:oMath>
                </a14:m>
                <a:endParaRPr lang="es-AR" b="1" dirty="0">
                  <a:latin typeface="Calibri" pitchFamily="34" charset="0"/>
                  <a:cs typeface="Calibri" pitchFamily="34" charset="0"/>
                </a:endParaRPr>
              </a:p>
            </p:txBody>
          </p:sp>
        </mc:Choice>
        <mc:Fallback xmlns="">
          <p:sp>
            <p:nvSpPr>
              <p:cNvPr id="2" name="1 CuadroTexto"/>
              <p:cNvSpPr txBox="1">
                <a:spLocks noRot="1" noChangeAspect="1" noMove="1" noResize="1" noEditPoints="1" noAdjustHandles="1" noChangeArrowheads="1" noChangeShapeType="1" noTextEdit="1"/>
              </p:cNvSpPr>
              <p:nvPr/>
            </p:nvSpPr>
            <p:spPr>
              <a:xfrm>
                <a:off x="7514984" y="1686696"/>
                <a:ext cx="1376203" cy="2225225"/>
              </a:xfrm>
              <a:prstGeom prst="rect">
                <a:avLst/>
              </a:prstGeom>
              <a:blipFill>
                <a:blip r:embed="rId4"/>
                <a:stretch>
                  <a:fillRect/>
                </a:stretch>
              </a:blipFill>
            </p:spPr>
            <p:txBody>
              <a:bodyPr/>
              <a:lstStyle/>
              <a:p>
                <a:r>
                  <a:rPr lang="es-AR">
                    <a:noFill/>
                  </a:rPr>
                  <a:t> </a:t>
                </a:r>
              </a:p>
            </p:txBody>
          </p:sp>
        </mc:Fallback>
      </mc:AlternateContent>
      <p:graphicFrame>
        <p:nvGraphicFramePr>
          <p:cNvPr id="5" name="4 Tabla"/>
          <p:cNvGraphicFramePr>
            <a:graphicFrameLocks noGrp="1"/>
          </p:cNvGraphicFramePr>
          <p:nvPr>
            <p:extLst>
              <p:ext uri="{D42A27DB-BD31-4B8C-83A1-F6EECF244321}">
                <p14:modId xmlns:p14="http://schemas.microsoft.com/office/powerpoint/2010/main" val="1492291282"/>
              </p:ext>
            </p:extLst>
          </p:nvPr>
        </p:nvGraphicFramePr>
        <p:xfrm>
          <a:off x="473214" y="1405125"/>
          <a:ext cx="7018074" cy="4912045"/>
        </p:xfrm>
        <a:graphic>
          <a:graphicData uri="http://schemas.openxmlformats.org/drawingml/2006/table">
            <a:tbl>
              <a:tblPr/>
              <a:tblGrid>
                <a:gridCol w="1429969">
                  <a:extLst>
                    <a:ext uri="{9D8B030D-6E8A-4147-A177-3AD203B41FA5}">
                      <a16:colId xmlns:a16="http://schemas.microsoft.com/office/drawing/2014/main" val="20000"/>
                    </a:ext>
                  </a:extLst>
                </a:gridCol>
                <a:gridCol w="2642336">
                  <a:extLst>
                    <a:ext uri="{9D8B030D-6E8A-4147-A177-3AD203B41FA5}">
                      <a16:colId xmlns:a16="http://schemas.microsoft.com/office/drawing/2014/main" val="20001"/>
                    </a:ext>
                  </a:extLst>
                </a:gridCol>
                <a:gridCol w="2945769">
                  <a:extLst>
                    <a:ext uri="{9D8B030D-6E8A-4147-A177-3AD203B41FA5}">
                      <a16:colId xmlns:a16="http://schemas.microsoft.com/office/drawing/2014/main" val="20002"/>
                    </a:ext>
                  </a:extLst>
                </a:gridCol>
              </a:tblGrid>
              <a:tr h="182377">
                <a:tc>
                  <a:txBody>
                    <a:bodyPr/>
                    <a:lstStyle/>
                    <a:p>
                      <a:pPr algn="l" fontAlgn="b"/>
                      <a:r>
                        <a:rPr lang="es-AR" sz="1000" b="1" i="0" u="none" strike="noStrike">
                          <a:solidFill>
                            <a:srgbClr val="366092"/>
                          </a:solidFill>
                          <a:effectLst/>
                          <a:latin typeface="Calibri"/>
                        </a:rPr>
                        <a:t>Ubicación</a:t>
                      </a:r>
                    </a:p>
                  </a:txBody>
                  <a:tcPr marL="8545" marR="8545" marT="8545"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l" fontAlgn="b"/>
                      <a:r>
                        <a:rPr lang="es-AR" sz="1000" b="1" i="0" u="none" strike="noStrike">
                          <a:solidFill>
                            <a:srgbClr val="366092"/>
                          </a:solidFill>
                          <a:effectLst/>
                          <a:latin typeface="Calibri"/>
                        </a:rPr>
                        <a:t>Participación Efectiva 2019 (%)</a:t>
                      </a:r>
                    </a:p>
                  </a:txBody>
                  <a:tcPr marL="8545" marR="8545" marT="8545"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l" fontAlgn="b"/>
                      <a:r>
                        <a:rPr lang="es-AR" sz="1000" b="1" i="0" u="none" strike="noStrike">
                          <a:solidFill>
                            <a:srgbClr val="366092"/>
                          </a:solidFill>
                          <a:effectLst/>
                          <a:latin typeface="Calibri"/>
                        </a:rPr>
                        <a:t>Participación Total Propuesta 2020 (%)</a:t>
                      </a:r>
                    </a:p>
                  </a:txBody>
                  <a:tcPr marL="8545" marR="8545" marT="8545"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00"/>
                  </a:ext>
                </a:extLst>
              </a:tr>
              <a:tr h="182377">
                <a:tc>
                  <a:txBody>
                    <a:bodyPr/>
                    <a:lstStyle/>
                    <a:p>
                      <a:pPr algn="l" fontAlgn="b"/>
                      <a:r>
                        <a:rPr lang="es-AR" sz="1000" b="0" i="0" u="none" strike="noStrike">
                          <a:solidFill>
                            <a:srgbClr val="366092"/>
                          </a:solidFill>
                          <a:effectLst/>
                          <a:latin typeface="Calibri"/>
                        </a:rPr>
                        <a:t>BUENOS AIRES</a:t>
                      </a:r>
                    </a:p>
                  </a:txBody>
                  <a:tcPr marL="8545" marR="8545" marT="8545"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r" fontAlgn="b"/>
                      <a:r>
                        <a:rPr lang="es-AR" sz="1000" b="0" i="0" u="none" strike="noStrike">
                          <a:solidFill>
                            <a:srgbClr val="366092"/>
                          </a:solidFill>
                          <a:effectLst/>
                          <a:latin typeface="Calibri"/>
                        </a:rPr>
                        <a:t>20,48%</a:t>
                      </a:r>
                    </a:p>
                  </a:txBody>
                  <a:tcPr marL="8545" marR="8545" marT="8545"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r" fontAlgn="b"/>
                      <a:r>
                        <a:rPr lang="es-AR" sz="1000" b="0" i="0" u="none" strike="noStrike">
                          <a:solidFill>
                            <a:srgbClr val="366092"/>
                          </a:solidFill>
                          <a:effectLst/>
                          <a:latin typeface="Calibri"/>
                        </a:rPr>
                        <a:t>24,78%</a:t>
                      </a:r>
                    </a:p>
                  </a:txBody>
                  <a:tcPr marL="8545" marR="8545" marT="8545"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0001"/>
                  </a:ext>
                </a:extLst>
              </a:tr>
              <a:tr h="182377">
                <a:tc>
                  <a:txBody>
                    <a:bodyPr/>
                    <a:lstStyle/>
                    <a:p>
                      <a:pPr algn="l" fontAlgn="b"/>
                      <a:r>
                        <a:rPr lang="es-AR" sz="1000" b="0" i="0" u="none" strike="noStrike">
                          <a:solidFill>
                            <a:srgbClr val="366092"/>
                          </a:solidFill>
                          <a:effectLst/>
                          <a:latin typeface="Calibri"/>
                        </a:rPr>
                        <a:t>CABA</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5,47%</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5,26%</a:t>
                      </a:r>
                    </a:p>
                  </a:txBody>
                  <a:tcPr marL="8545" marR="8545" marT="8545" marB="0" anchor="b">
                    <a:lnL>
                      <a:noFill/>
                    </a:lnL>
                    <a:lnR>
                      <a:noFill/>
                    </a:lnR>
                    <a:lnT>
                      <a:noFill/>
                    </a:lnT>
                    <a:lnB>
                      <a:noFill/>
                    </a:lnB>
                  </a:tcPr>
                </a:tc>
                <a:extLst>
                  <a:ext uri="{0D108BD9-81ED-4DB2-BD59-A6C34878D82A}">
                    <a16:rowId xmlns:a16="http://schemas.microsoft.com/office/drawing/2014/main" val="10002"/>
                  </a:ext>
                </a:extLst>
              </a:tr>
              <a:tr h="182377">
                <a:tc>
                  <a:txBody>
                    <a:bodyPr/>
                    <a:lstStyle/>
                    <a:p>
                      <a:pPr algn="l" fontAlgn="b"/>
                      <a:r>
                        <a:rPr lang="es-AR" sz="1000" b="0" i="0" u="none" strike="noStrike">
                          <a:solidFill>
                            <a:srgbClr val="366092"/>
                          </a:solidFill>
                          <a:effectLst/>
                          <a:latin typeface="Calibri"/>
                        </a:rPr>
                        <a:t>CATAMARCA</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2,52%</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2,42%</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03"/>
                  </a:ext>
                </a:extLst>
              </a:tr>
              <a:tr h="182377">
                <a:tc>
                  <a:txBody>
                    <a:bodyPr/>
                    <a:lstStyle/>
                    <a:p>
                      <a:pPr algn="l" fontAlgn="b"/>
                      <a:r>
                        <a:rPr lang="es-AR" sz="1000" b="0" i="0" u="none" strike="noStrike">
                          <a:solidFill>
                            <a:srgbClr val="366092"/>
                          </a:solidFill>
                          <a:effectLst/>
                          <a:latin typeface="Calibri"/>
                        </a:rPr>
                        <a:t>CHACO</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4,61%</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3,27%</a:t>
                      </a:r>
                    </a:p>
                  </a:txBody>
                  <a:tcPr marL="8545" marR="8545" marT="8545" marB="0" anchor="b">
                    <a:lnL>
                      <a:noFill/>
                    </a:lnL>
                    <a:lnR>
                      <a:noFill/>
                    </a:lnR>
                    <a:lnT>
                      <a:noFill/>
                    </a:lnT>
                    <a:lnB>
                      <a:noFill/>
                    </a:lnB>
                  </a:tcPr>
                </a:tc>
                <a:extLst>
                  <a:ext uri="{0D108BD9-81ED-4DB2-BD59-A6C34878D82A}">
                    <a16:rowId xmlns:a16="http://schemas.microsoft.com/office/drawing/2014/main" val="10004"/>
                  </a:ext>
                </a:extLst>
              </a:tr>
              <a:tr h="182377">
                <a:tc>
                  <a:txBody>
                    <a:bodyPr/>
                    <a:lstStyle/>
                    <a:p>
                      <a:pPr algn="l" fontAlgn="b"/>
                      <a:r>
                        <a:rPr lang="es-AR" sz="1000" b="0" i="0" u="none" strike="noStrike">
                          <a:solidFill>
                            <a:srgbClr val="366092"/>
                          </a:solidFill>
                          <a:effectLst/>
                          <a:latin typeface="Calibri"/>
                        </a:rPr>
                        <a:t>CHUBUT</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1,50%</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2,36%</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05"/>
                  </a:ext>
                </a:extLst>
              </a:tr>
              <a:tr h="182377">
                <a:tc>
                  <a:txBody>
                    <a:bodyPr/>
                    <a:lstStyle/>
                    <a:p>
                      <a:pPr algn="l" fontAlgn="b"/>
                      <a:r>
                        <a:rPr lang="es-AR" sz="1000" b="0" i="0" u="none" strike="noStrike">
                          <a:solidFill>
                            <a:srgbClr val="366092"/>
                          </a:solidFill>
                          <a:effectLst/>
                          <a:latin typeface="Calibri"/>
                        </a:rPr>
                        <a:t>CÓRDOBA</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8,50%</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6,11%</a:t>
                      </a:r>
                    </a:p>
                  </a:txBody>
                  <a:tcPr marL="8545" marR="8545" marT="8545" marB="0" anchor="b">
                    <a:lnL>
                      <a:noFill/>
                    </a:lnL>
                    <a:lnR>
                      <a:noFill/>
                    </a:lnR>
                    <a:lnT>
                      <a:noFill/>
                    </a:lnT>
                    <a:lnB>
                      <a:noFill/>
                    </a:lnB>
                  </a:tcPr>
                </a:tc>
                <a:extLst>
                  <a:ext uri="{0D108BD9-81ED-4DB2-BD59-A6C34878D82A}">
                    <a16:rowId xmlns:a16="http://schemas.microsoft.com/office/drawing/2014/main" val="10006"/>
                  </a:ext>
                </a:extLst>
              </a:tr>
              <a:tr h="182377">
                <a:tc>
                  <a:txBody>
                    <a:bodyPr/>
                    <a:lstStyle/>
                    <a:p>
                      <a:pPr algn="l" fontAlgn="b"/>
                      <a:r>
                        <a:rPr lang="es-AR" sz="1000" b="0" i="0" u="none" strike="noStrike">
                          <a:solidFill>
                            <a:srgbClr val="366092"/>
                          </a:solidFill>
                          <a:effectLst/>
                          <a:latin typeface="Calibri"/>
                        </a:rPr>
                        <a:t>CORRIENTES</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3,47%</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3,07%</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07"/>
                  </a:ext>
                </a:extLst>
              </a:tr>
              <a:tr h="182377">
                <a:tc>
                  <a:txBody>
                    <a:bodyPr/>
                    <a:lstStyle/>
                    <a:p>
                      <a:pPr algn="l" fontAlgn="b"/>
                      <a:r>
                        <a:rPr lang="es-AR" sz="1000" b="0" i="0" u="none" strike="noStrike">
                          <a:solidFill>
                            <a:srgbClr val="366092"/>
                          </a:solidFill>
                          <a:effectLst/>
                          <a:latin typeface="Calibri"/>
                        </a:rPr>
                        <a:t>ENTRE RÍOS</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4,53%</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3,28%</a:t>
                      </a:r>
                    </a:p>
                  </a:txBody>
                  <a:tcPr marL="8545" marR="8545" marT="8545" marB="0" anchor="b">
                    <a:lnL>
                      <a:noFill/>
                    </a:lnL>
                    <a:lnR>
                      <a:noFill/>
                    </a:lnR>
                    <a:lnT>
                      <a:noFill/>
                    </a:lnT>
                    <a:lnB>
                      <a:noFill/>
                    </a:lnB>
                  </a:tcPr>
                </a:tc>
                <a:extLst>
                  <a:ext uri="{0D108BD9-81ED-4DB2-BD59-A6C34878D82A}">
                    <a16:rowId xmlns:a16="http://schemas.microsoft.com/office/drawing/2014/main" val="10008"/>
                  </a:ext>
                </a:extLst>
              </a:tr>
              <a:tr h="182377">
                <a:tc>
                  <a:txBody>
                    <a:bodyPr/>
                    <a:lstStyle/>
                    <a:p>
                      <a:pPr algn="l" fontAlgn="b"/>
                      <a:r>
                        <a:rPr lang="es-AR" sz="1000" b="0" i="0" u="none" strike="noStrike">
                          <a:solidFill>
                            <a:srgbClr val="366092"/>
                          </a:solidFill>
                          <a:effectLst/>
                          <a:latin typeface="Calibri"/>
                        </a:rPr>
                        <a:t>FORMOSA</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3,36%</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2,77%</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09"/>
                  </a:ext>
                </a:extLst>
              </a:tr>
              <a:tr h="182377">
                <a:tc>
                  <a:txBody>
                    <a:bodyPr/>
                    <a:lstStyle/>
                    <a:p>
                      <a:pPr algn="l" fontAlgn="b"/>
                      <a:r>
                        <a:rPr lang="es-AR" sz="1000" b="0" i="0" u="none" strike="noStrike">
                          <a:solidFill>
                            <a:srgbClr val="366092"/>
                          </a:solidFill>
                          <a:effectLst/>
                          <a:latin typeface="Calibri"/>
                        </a:rPr>
                        <a:t>JUJUY</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2,62%</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2,65%</a:t>
                      </a:r>
                    </a:p>
                  </a:txBody>
                  <a:tcPr marL="8545" marR="8545" marT="8545" marB="0" anchor="b">
                    <a:lnL>
                      <a:noFill/>
                    </a:lnL>
                    <a:lnR>
                      <a:noFill/>
                    </a:lnR>
                    <a:lnT>
                      <a:noFill/>
                    </a:lnT>
                    <a:lnB>
                      <a:noFill/>
                    </a:lnB>
                  </a:tcPr>
                </a:tc>
                <a:extLst>
                  <a:ext uri="{0D108BD9-81ED-4DB2-BD59-A6C34878D82A}">
                    <a16:rowId xmlns:a16="http://schemas.microsoft.com/office/drawing/2014/main" val="10010"/>
                  </a:ext>
                </a:extLst>
              </a:tr>
              <a:tr h="182377">
                <a:tc>
                  <a:txBody>
                    <a:bodyPr/>
                    <a:lstStyle/>
                    <a:p>
                      <a:pPr algn="l" fontAlgn="b"/>
                      <a:r>
                        <a:rPr lang="es-AR" sz="1000" b="0" i="0" u="none" strike="noStrike">
                          <a:solidFill>
                            <a:srgbClr val="366092"/>
                          </a:solidFill>
                          <a:effectLst/>
                          <a:latin typeface="Calibri"/>
                        </a:rPr>
                        <a:t>LA PAMPA</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1,78%</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2,29%</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11"/>
                  </a:ext>
                </a:extLst>
              </a:tr>
              <a:tr h="182377">
                <a:tc>
                  <a:txBody>
                    <a:bodyPr/>
                    <a:lstStyle/>
                    <a:p>
                      <a:pPr algn="l" fontAlgn="b"/>
                      <a:r>
                        <a:rPr lang="es-AR" sz="1000" b="0" i="0" u="none" strike="noStrike">
                          <a:solidFill>
                            <a:srgbClr val="366092"/>
                          </a:solidFill>
                          <a:effectLst/>
                          <a:latin typeface="Calibri"/>
                        </a:rPr>
                        <a:t>LA RIOJA</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1,91%</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2,32%</a:t>
                      </a:r>
                    </a:p>
                  </a:txBody>
                  <a:tcPr marL="8545" marR="8545" marT="8545" marB="0" anchor="b">
                    <a:lnL>
                      <a:noFill/>
                    </a:lnL>
                    <a:lnR>
                      <a:noFill/>
                    </a:lnR>
                    <a:lnT>
                      <a:noFill/>
                    </a:lnT>
                    <a:lnB>
                      <a:noFill/>
                    </a:lnB>
                  </a:tcPr>
                </a:tc>
                <a:extLst>
                  <a:ext uri="{0D108BD9-81ED-4DB2-BD59-A6C34878D82A}">
                    <a16:rowId xmlns:a16="http://schemas.microsoft.com/office/drawing/2014/main" val="10012"/>
                  </a:ext>
                </a:extLst>
              </a:tr>
              <a:tr h="182377">
                <a:tc>
                  <a:txBody>
                    <a:bodyPr/>
                    <a:lstStyle/>
                    <a:p>
                      <a:pPr algn="l" fontAlgn="b"/>
                      <a:r>
                        <a:rPr lang="es-AR" sz="1000" b="0" i="0" u="none" strike="noStrike">
                          <a:solidFill>
                            <a:srgbClr val="366092"/>
                          </a:solidFill>
                          <a:effectLst/>
                          <a:latin typeface="Calibri"/>
                        </a:rPr>
                        <a:t>MENDOZA</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3,84%</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3,92%</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13"/>
                  </a:ext>
                </a:extLst>
              </a:tr>
              <a:tr h="182377">
                <a:tc>
                  <a:txBody>
                    <a:bodyPr/>
                    <a:lstStyle/>
                    <a:p>
                      <a:pPr algn="l" fontAlgn="b"/>
                      <a:r>
                        <a:rPr lang="es-AR" sz="1000" b="0" i="0" u="none" strike="noStrike">
                          <a:solidFill>
                            <a:srgbClr val="366092"/>
                          </a:solidFill>
                          <a:effectLst/>
                          <a:latin typeface="Calibri"/>
                        </a:rPr>
                        <a:t>MISIONES</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3,08%</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3,53%</a:t>
                      </a:r>
                    </a:p>
                  </a:txBody>
                  <a:tcPr marL="8545" marR="8545" marT="8545" marB="0" anchor="b">
                    <a:lnL>
                      <a:noFill/>
                    </a:lnL>
                    <a:lnR>
                      <a:noFill/>
                    </a:lnR>
                    <a:lnT>
                      <a:noFill/>
                    </a:lnT>
                    <a:lnB>
                      <a:noFill/>
                    </a:lnB>
                  </a:tcPr>
                </a:tc>
                <a:extLst>
                  <a:ext uri="{0D108BD9-81ED-4DB2-BD59-A6C34878D82A}">
                    <a16:rowId xmlns:a16="http://schemas.microsoft.com/office/drawing/2014/main" val="10014"/>
                  </a:ext>
                </a:extLst>
              </a:tr>
              <a:tr h="182377">
                <a:tc>
                  <a:txBody>
                    <a:bodyPr/>
                    <a:lstStyle/>
                    <a:p>
                      <a:pPr algn="l" fontAlgn="b"/>
                      <a:r>
                        <a:rPr lang="es-AR" sz="1000" b="0" i="0" u="none" strike="noStrike">
                          <a:solidFill>
                            <a:srgbClr val="366092"/>
                          </a:solidFill>
                          <a:effectLst/>
                          <a:latin typeface="Calibri"/>
                        </a:rPr>
                        <a:t>NEUQUÉN</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1,65%</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2,52%</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15"/>
                  </a:ext>
                </a:extLst>
              </a:tr>
              <a:tr h="182377">
                <a:tc>
                  <a:txBody>
                    <a:bodyPr/>
                    <a:lstStyle/>
                    <a:p>
                      <a:pPr algn="l" fontAlgn="b"/>
                      <a:r>
                        <a:rPr lang="es-AR" sz="1000" b="0" i="0" u="none" strike="noStrike">
                          <a:solidFill>
                            <a:srgbClr val="366092"/>
                          </a:solidFill>
                          <a:effectLst/>
                          <a:latin typeface="Calibri"/>
                        </a:rPr>
                        <a:t>RÍO NEGRO</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2,35%</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2,39%</a:t>
                      </a:r>
                    </a:p>
                  </a:txBody>
                  <a:tcPr marL="8545" marR="8545" marT="8545" marB="0" anchor="b">
                    <a:lnL>
                      <a:noFill/>
                    </a:lnL>
                    <a:lnR>
                      <a:noFill/>
                    </a:lnR>
                    <a:lnT>
                      <a:noFill/>
                    </a:lnT>
                    <a:lnB>
                      <a:noFill/>
                    </a:lnB>
                  </a:tcPr>
                </a:tc>
                <a:extLst>
                  <a:ext uri="{0D108BD9-81ED-4DB2-BD59-A6C34878D82A}">
                    <a16:rowId xmlns:a16="http://schemas.microsoft.com/office/drawing/2014/main" val="10016"/>
                  </a:ext>
                </a:extLst>
              </a:tr>
              <a:tr h="182377">
                <a:tc>
                  <a:txBody>
                    <a:bodyPr/>
                    <a:lstStyle/>
                    <a:p>
                      <a:pPr algn="l" fontAlgn="b"/>
                      <a:r>
                        <a:rPr lang="es-AR" sz="1000" b="0" i="0" u="none" strike="noStrike">
                          <a:solidFill>
                            <a:srgbClr val="366092"/>
                          </a:solidFill>
                          <a:effectLst/>
                          <a:latin typeface="Calibri"/>
                        </a:rPr>
                        <a:t>SALTA</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3,53%</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3,54%</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17"/>
                  </a:ext>
                </a:extLst>
              </a:tr>
              <a:tr h="182377">
                <a:tc>
                  <a:txBody>
                    <a:bodyPr/>
                    <a:lstStyle/>
                    <a:p>
                      <a:pPr algn="l" fontAlgn="b"/>
                      <a:r>
                        <a:rPr lang="es-AR" sz="1000" b="0" i="0" u="none" strike="noStrike">
                          <a:solidFill>
                            <a:srgbClr val="366092"/>
                          </a:solidFill>
                          <a:effectLst/>
                          <a:latin typeface="Calibri"/>
                        </a:rPr>
                        <a:t>SAN JUAN</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3,11%</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2,65%</a:t>
                      </a:r>
                    </a:p>
                  </a:txBody>
                  <a:tcPr marL="8545" marR="8545" marT="8545" marB="0" anchor="b">
                    <a:lnL>
                      <a:noFill/>
                    </a:lnL>
                    <a:lnR>
                      <a:noFill/>
                    </a:lnR>
                    <a:lnT>
                      <a:noFill/>
                    </a:lnT>
                    <a:lnB>
                      <a:noFill/>
                    </a:lnB>
                  </a:tcPr>
                </a:tc>
                <a:extLst>
                  <a:ext uri="{0D108BD9-81ED-4DB2-BD59-A6C34878D82A}">
                    <a16:rowId xmlns:a16="http://schemas.microsoft.com/office/drawing/2014/main" val="10018"/>
                  </a:ext>
                </a:extLst>
              </a:tr>
              <a:tr h="182377">
                <a:tc>
                  <a:txBody>
                    <a:bodyPr/>
                    <a:lstStyle/>
                    <a:p>
                      <a:pPr algn="l" fontAlgn="b"/>
                      <a:r>
                        <a:rPr lang="es-AR" sz="1000" b="0" i="0" u="none" strike="noStrike">
                          <a:solidFill>
                            <a:srgbClr val="366092"/>
                          </a:solidFill>
                          <a:effectLst/>
                          <a:latin typeface="Calibri"/>
                        </a:rPr>
                        <a:t>SAN LUIS</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2,18%</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2,61%</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19"/>
                  </a:ext>
                </a:extLst>
              </a:tr>
              <a:tr h="182377">
                <a:tc>
                  <a:txBody>
                    <a:bodyPr/>
                    <a:lstStyle/>
                    <a:p>
                      <a:pPr algn="l" fontAlgn="b"/>
                      <a:r>
                        <a:rPr lang="es-AR" sz="1000" b="0" i="0" u="none" strike="noStrike">
                          <a:solidFill>
                            <a:srgbClr val="366092"/>
                          </a:solidFill>
                          <a:effectLst/>
                          <a:latin typeface="Calibri"/>
                        </a:rPr>
                        <a:t>SANTA CRUZ</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1,49%</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2,40%</a:t>
                      </a:r>
                    </a:p>
                  </a:txBody>
                  <a:tcPr marL="8545" marR="8545" marT="8545" marB="0" anchor="b">
                    <a:lnL>
                      <a:noFill/>
                    </a:lnL>
                    <a:lnR>
                      <a:noFill/>
                    </a:lnR>
                    <a:lnT>
                      <a:noFill/>
                    </a:lnT>
                    <a:lnB>
                      <a:noFill/>
                    </a:lnB>
                  </a:tcPr>
                </a:tc>
                <a:extLst>
                  <a:ext uri="{0D108BD9-81ED-4DB2-BD59-A6C34878D82A}">
                    <a16:rowId xmlns:a16="http://schemas.microsoft.com/office/drawing/2014/main" val="10020"/>
                  </a:ext>
                </a:extLst>
              </a:tr>
              <a:tr h="182377">
                <a:tc>
                  <a:txBody>
                    <a:bodyPr/>
                    <a:lstStyle/>
                    <a:p>
                      <a:pPr algn="l" fontAlgn="b"/>
                      <a:r>
                        <a:rPr lang="es-AR" sz="1000" b="0" i="0" u="none" strike="noStrike">
                          <a:solidFill>
                            <a:srgbClr val="366092"/>
                          </a:solidFill>
                          <a:effectLst/>
                          <a:latin typeface="Calibri"/>
                        </a:rPr>
                        <a:t>SANTA FE</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8,69%</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5,86%</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21"/>
                  </a:ext>
                </a:extLst>
              </a:tr>
              <a:tr h="334382">
                <a:tc>
                  <a:txBody>
                    <a:bodyPr/>
                    <a:lstStyle/>
                    <a:p>
                      <a:pPr algn="l" fontAlgn="b"/>
                      <a:r>
                        <a:rPr lang="es-AR" sz="1000" b="0" i="0" u="none" strike="noStrike">
                          <a:solidFill>
                            <a:srgbClr val="366092"/>
                          </a:solidFill>
                          <a:effectLst/>
                          <a:latin typeface="Calibri"/>
                        </a:rPr>
                        <a:t>SANTIAGO DEL ESTERO</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3,80%</a:t>
                      </a:r>
                    </a:p>
                  </a:txBody>
                  <a:tcPr marL="8545" marR="8545" marT="8545" marB="0" anchor="b">
                    <a:lnL>
                      <a:noFill/>
                    </a:lnL>
                    <a:lnR>
                      <a:noFill/>
                    </a:lnR>
                    <a:lnT>
                      <a:noFill/>
                    </a:lnT>
                    <a:lnB>
                      <a:noFill/>
                    </a:lnB>
                  </a:tcPr>
                </a:tc>
                <a:tc>
                  <a:txBody>
                    <a:bodyPr/>
                    <a:lstStyle/>
                    <a:p>
                      <a:pPr algn="r" fontAlgn="b"/>
                      <a:r>
                        <a:rPr lang="es-AR" sz="1000" b="0" i="0" u="none" strike="noStrike">
                          <a:solidFill>
                            <a:srgbClr val="366092"/>
                          </a:solidFill>
                          <a:effectLst/>
                          <a:latin typeface="Calibri"/>
                        </a:rPr>
                        <a:t>2,87%</a:t>
                      </a:r>
                    </a:p>
                  </a:txBody>
                  <a:tcPr marL="8545" marR="8545" marT="8545" marB="0" anchor="b">
                    <a:lnL>
                      <a:noFill/>
                    </a:lnL>
                    <a:lnR>
                      <a:noFill/>
                    </a:lnR>
                    <a:lnT>
                      <a:noFill/>
                    </a:lnT>
                    <a:lnB>
                      <a:noFill/>
                    </a:lnB>
                  </a:tcPr>
                </a:tc>
                <a:extLst>
                  <a:ext uri="{0D108BD9-81ED-4DB2-BD59-A6C34878D82A}">
                    <a16:rowId xmlns:a16="http://schemas.microsoft.com/office/drawing/2014/main" val="10022"/>
                  </a:ext>
                </a:extLst>
              </a:tr>
              <a:tr h="182377">
                <a:tc>
                  <a:txBody>
                    <a:bodyPr/>
                    <a:lstStyle/>
                    <a:p>
                      <a:pPr algn="l" fontAlgn="b"/>
                      <a:r>
                        <a:rPr lang="es-AR" sz="1000" b="0" i="0" u="none" strike="noStrike">
                          <a:solidFill>
                            <a:srgbClr val="366092"/>
                          </a:solidFill>
                          <a:effectLst/>
                          <a:latin typeface="Calibri"/>
                        </a:rPr>
                        <a:t>TIERRA DEL FUEGO</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1,16%</a:t>
                      </a:r>
                    </a:p>
                  </a:txBody>
                  <a:tcPr marL="8545" marR="8545" marT="8545" marB="0" anchor="b">
                    <a:lnL>
                      <a:noFill/>
                    </a:lnL>
                    <a:lnR>
                      <a:noFill/>
                    </a:lnR>
                    <a:lnT>
                      <a:noFill/>
                    </a:lnT>
                    <a:lnB>
                      <a:noFill/>
                    </a:lnB>
                    <a:solidFill>
                      <a:srgbClr val="DCE6F1"/>
                    </a:solidFill>
                  </a:tcPr>
                </a:tc>
                <a:tc>
                  <a:txBody>
                    <a:bodyPr/>
                    <a:lstStyle/>
                    <a:p>
                      <a:pPr algn="r" fontAlgn="b"/>
                      <a:r>
                        <a:rPr lang="es-AR" sz="1000" b="0" i="0" u="none" strike="noStrike">
                          <a:solidFill>
                            <a:srgbClr val="366092"/>
                          </a:solidFill>
                          <a:effectLst/>
                          <a:latin typeface="Calibri"/>
                        </a:rPr>
                        <a:t>3,29%</a:t>
                      </a:r>
                    </a:p>
                  </a:txBody>
                  <a:tcPr marL="8545" marR="8545" marT="8545" marB="0" anchor="b">
                    <a:lnL>
                      <a:noFill/>
                    </a:lnL>
                    <a:lnR>
                      <a:noFill/>
                    </a:lnR>
                    <a:lnT>
                      <a:noFill/>
                    </a:lnT>
                    <a:lnB>
                      <a:noFill/>
                    </a:lnB>
                    <a:solidFill>
                      <a:srgbClr val="DCE6F1"/>
                    </a:solidFill>
                  </a:tcPr>
                </a:tc>
                <a:extLst>
                  <a:ext uri="{0D108BD9-81ED-4DB2-BD59-A6C34878D82A}">
                    <a16:rowId xmlns:a16="http://schemas.microsoft.com/office/drawing/2014/main" val="10023"/>
                  </a:ext>
                </a:extLst>
              </a:tr>
              <a:tr h="191496">
                <a:tc>
                  <a:txBody>
                    <a:bodyPr/>
                    <a:lstStyle/>
                    <a:p>
                      <a:pPr algn="l" fontAlgn="b"/>
                      <a:r>
                        <a:rPr lang="es-AR" sz="1000" b="0" i="0" u="none" strike="noStrike">
                          <a:solidFill>
                            <a:srgbClr val="366092"/>
                          </a:solidFill>
                          <a:effectLst/>
                          <a:latin typeface="Calibri"/>
                        </a:rPr>
                        <a:t>TUCUMÁN</a:t>
                      </a:r>
                    </a:p>
                  </a:txBody>
                  <a:tcPr marL="8545" marR="8545" marT="854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es-AR" sz="1000" b="0" i="0" u="none" strike="noStrike">
                          <a:solidFill>
                            <a:srgbClr val="366092"/>
                          </a:solidFill>
                          <a:effectLst/>
                          <a:latin typeface="Calibri"/>
                        </a:rPr>
                        <a:t>4,36%</a:t>
                      </a:r>
                    </a:p>
                  </a:txBody>
                  <a:tcPr marL="8545" marR="8545" marT="854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es-AR" sz="1000" b="0" i="0" u="none" strike="noStrike">
                          <a:solidFill>
                            <a:srgbClr val="366092"/>
                          </a:solidFill>
                          <a:effectLst/>
                          <a:latin typeface="Calibri"/>
                        </a:rPr>
                        <a:t>3,83%</a:t>
                      </a:r>
                    </a:p>
                  </a:txBody>
                  <a:tcPr marL="8545" marR="8545" marT="8545" marB="0" anchor="b">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91496">
                <a:tc>
                  <a:txBody>
                    <a:bodyPr/>
                    <a:lstStyle/>
                    <a:p>
                      <a:pPr algn="l" fontAlgn="b"/>
                      <a:r>
                        <a:rPr lang="es-AR" sz="1000" b="0" i="0" u="none" strike="noStrike" dirty="0">
                          <a:solidFill>
                            <a:srgbClr val="366092"/>
                          </a:solidFill>
                          <a:effectLst/>
                          <a:latin typeface="Calibri"/>
                        </a:rPr>
                        <a:t>TOTAL</a:t>
                      </a:r>
                    </a:p>
                  </a:txBody>
                  <a:tcPr marL="8545" marR="8545" marT="8545" marB="0" anchor="b">
                    <a:lnL>
                      <a:noFill/>
                    </a:lnL>
                    <a:lnR>
                      <a:noFill/>
                    </a:lnR>
                    <a:lnT w="25400" cap="flat" cmpd="dbl" algn="ctr">
                      <a:solidFill>
                        <a:srgbClr val="000000"/>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CE6F1"/>
                    </a:solidFill>
                  </a:tcPr>
                </a:tc>
                <a:tc>
                  <a:txBody>
                    <a:bodyPr/>
                    <a:lstStyle/>
                    <a:p>
                      <a:pPr algn="r" fontAlgn="b"/>
                      <a:r>
                        <a:rPr lang="es-AR" sz="1000" b="0" i="0" u="none" strike="noStrike" dirty="0">
                          <a:solidFill>
                            <a:srgbClr val="366092"/>
                          </a:solidFill>
                          <a:effectLst/>
                          <a:latin typeface="Calibri"/>
                        </a:rPr>
                        <a:t>100,00%</a:t>
                      </a:r>
                    </a:p>
                  </a:txBody>
                  <a:tcPr marL="8545" marR="8545" marT="8545" marB="0" anchor="b">
                    <a:lnL>
                      <a:noFill/>
                    </a:lnL>
                    <a:lnR>
                      <a:noFill/>
                    </a:lnR>
                    <a:lnT w="25400" cap="flat" cmpd="dbl" algn="ctr">
                      <a:solidFill>
                        <a:srgbClr val="000000"/>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CE6F1"/>
                    </a:solidFill>
                  </a:tcPr>
                </a:tc>
                <a:tc>
                  <a:txBody>
                    <a:bodyPr/>
                    <a:lstStyle/>
                    <a:p>
                      <a:pPr algn="r" fontAlgn="b"/>
                      <a:r>
                        <a:rPr lang="es-AR" sz="1000" b="0" i="0" u="none" strike="noStrike" dirty="0">
                          <a:solidFill>
                            <a:srgbClr val="366092"/>
                          </a:solidFill>
                          <a:effectLst/>
                          <a:latin typeface="Calibri"/>
                        </a:rPr>
                        <a:t>100,00%</a:t>
                      </a:r>
                    </a:p>
                  </a:txBody>
                  <a:tcPr marL="8545" marR="8545" marT="8545" marB="0" anchor="b">
                    <a:lnL>
                      <a:noFill/>
                    </a:lnL>
                    <a:lnR>
                      <a:noFill/>
                    </a:lnR>
                    <a:lnT w="25400" cap="flat" cmpd="dbl" algn="ctr">
                      <a:solidFill>
                        <a:srgbClr val="000000"/>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DCE6F1"/>
                    </a:solidFill>
                  </a:tcP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4196206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1">
            <a:extLst>
              <a:ext uri="{FF2B5EF4-FFF2-40B4-BE49-F238E27FC236}">
                <a16:creationId xmlns:a16="http://schemas.microsoft.com/office/drawing/2014/main" id="{61E72234-4423-49D3-9AFE-9BE50EBCCCAA}"/>
              </a:ext>
            </a:extLst>
          </p:cNvPr>
          <p:cNvSpPr txBox="1">
            <a:spLocks/>
          </p:cNvSpPr>
          <p:nvPr/>
        </p:nvSpPr>
        <p:spPr>
          <a:xfrm>
            <a:off x="395536" y="1700808"/>
            <a:ext cx="8480843" cy="1872208"/>
          </a:xfrm>
          <a:prstGeom prst="rect">
            <a:avLst/>
          </a:prstGeom>
        </p:spPr>
        <p:txBody>
          <a:bodyPr>
            <a:no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s-MX" sz="3200" b="1" dirty="0">
                <a:effectLst>
                  <a:outerShdw blurRad="38100" dist="38100" dir="2700000" algn="tl">
                    <a:srgbClr val="000000">
                      <a:alpha val="43137"/>
                    </a:srgbClr>
                  </a:outerShdw>
                </a:effectLst>
                <a:latin typeface="Arial" pitchFamily="34" charset="0"/>
                <a:cs typeface="Arial" pitchFamily="34" charset="0"/>
              </a:rPr>
              <a:t>Formulación de propuestas sobre el régimen de coparticipación federal de impuestos orientadas a una futura legislación</a:t>
            </a:r>
            <a:endParaRPr lang="es-AR" sz="3200" dirty="0">
              <a:effectLst>
                <a:outerShdw blurRad="38100" dist="38100" dir="2700000" algn="tl">
                  <a:srgbClr val="000000">
                    <a:alpha val="43137"/>
                  </a:srgbClr>
                </a:outerShdw>
              </a:effectLst>
              <a:latin typeface="Arial" pitchFamily="34" charset="0"/>
              <a:cs typeface="Arial" pitchFamily="34" charset="0"/>
            </a:endParaRPr>
          </a:p>
        </p:txBody>
      </p:sp>
      <p:sp>
        <p:nvSpPr>
          <p:cNvPr id="2" name="1 CuadroTexto"/>
          <p:cNvSpPr txBox="1"/>
          <p:nvPr/>
        </p:nvSpPr>
        <p:spPr>
          <a:xfrm>
            <a:off x="5436096" y="4653136"/>
            <a:ext cx="3016285" cy="1508105"/>
          </a:xfrm>
          <a:prstGeom prst="rect">
            <a:avLst/>
          </a:prstGeom>
          <a:noFill/>
        </p:spPr>
        <p:txBody>
          <a:bodyPr wrap="square" rtlCol="0">
            <a:spAutoFit/>
          </a:bodyPr>
          <a:lstStyle/>
          <a:p>
            <a:pPr>
              <a:spcBef>
                <a:spcPct val="20000"/>
              </a:spcBef>
              <a:defRPr/>
            </a:pPr>
            <a:r>
              <a:rPr lang="es-ES" sz="2000" b="1" i="1" dirty="0">
                <a:solidFill>
                  <a:schemeClr val="bg2">
                    <a:lumMod val="50000"/>
                  </a:schemeClr>
                </a:solidFill>
                <a:effectLst>
                  <a:outerShdw blurRad="38100" dist="38100" dir="2700000" algn="tl">
                    <a:srgbClr val="000000">
                      <a:alpha val="43137"/>
                    </a:srgbClr>
                  </a:outerShdw>
                </a:effectLst>
                <a:latin typeface="Perpetua" panose="02020502060401020303" pitchFamily="18" charset="0"/>
              </a:rPr>
              <a:t>Juan A. Vega</a:t>
            </a:r>
          </a:p>
          <a:p>
            <a:pPr>
              <a:spcBef>
                <a:spcPct val="20000"/>
              </a:spcBef>
              <a:defRPr/>
            </a:pPr>
            <a:r>
              <a:rPr lang="es-ES" sz="2000" b="1" i="1" dirty="0">
                <a:solidFill>
                  <a:schemeClr val="bg2">
                    <a:lumMod val="50000"/>
                  </a:schemeClr>
                </a:solidFill>
                <a:effectLst>
                  <a:outerShdw blurRad="38100" dist="38100" dir="2700000" algn="tl">
                    <a:srgbClr val="000000">
                      <a:alpha val="43137"/>
                    </a:srgbClr>
                  </a:outerShdw>
                </a:effectLst>
                <a:latin typeface="Perpetua" panose="02020502060401020303" pitchFamily="18" charset="0"/>
              </a:rPr>
              <a:t>Sonia G. Araujo F. </a:t>
            </a:r>
          </a:p>
          <a:p>
            <a:pPr>
              <a:spcBef>
                <a:spcPct val="20000"/>
              </a:spcBef>
              <a:defRPr/>
            </a:pPr>
            <a:r>
              <a:rPr lang="es-ES" sz="2000" b="1" i="1" dirty="0">
                <a:solidFill>
                  <a:schemeClr val="bg2">
                    <a:lumMod val="50000"/>
                  </a:schemeClr>
                </a:solidFill>
                <a:effectLst>
                  <a:outerShdw blurRad="38100" dist="38100" dir="2700000" algn="tl">
                    <a:srgbClr val="000000">
                      <a:alpha val="43137"/>
                    </a:srgbClr>
                  </a:outerShdw>
                </a:effectLst>
                <a:latin typeface="Perpetua" panose="02020502060401020303" pitchFamily="18" charset="0"/>
              </a:rPr>
              <a:t>Cintia V. </a:t>
            </a:r>
            <a:r>
              <a:rPr lang="es-ES" sz="2000" b="1" i="1" dirty="0" err="1">
                <a:solidFill>
                  <a:schemeClr val="bg2">
                    <a:lumMod val="50000"/>
                  </a:schemeClr>
                </a:solidFill>
                <a:effectLst>
                  <a:outerShdw blurRad="38100" dist="38100" dir="2700000" algn="tl">
                    <a:srgbClr val="000000">
                      <a:alpha val="43137"/>
                    </a:srgbClr>
                  </a:outerShdw>
                </a:effectLst>
                <a:latin typeface="Perpetua" panose="02020502060401020303" pitchFamily="18" charset="0"/>
              </a:rPr>
              <a:t>Zavi</a:t>
            </a:r>
            <a:endParaRPr lang="es-ES" sz="2000" b="1" i="1" dirty="0">
              <a:solidFill>
                <a:schemeClr val="bg2">
                  <a:lumMod val="50000"/>
                </a:schemeClr>
              </a:solidFill>
              <a:effectLst>
                <a:outerShdw blurRad="38100" dist="38100" dir="2700000" algn="tl">
                  <a:srgbClr val="000000">
                    <a:alpha val="43137"/>
                  </a:srgbClr>
                </a:outerShdw>
              </a:effectLst>
              <a:latin typeface="Perpetua" panose="02020502060401020303" pitchFamily="18" charset="0"/>
            </a:endParaRPr>
          </a:p>
          <a:p>
            <a:pPr algn="r">
              <a:spcBef>
                <a:spcPct val="20000"/>
              </a:spcBef>
              <a:defRPr/>
            </a:pPr>
            <a:r>
              <a:rPr lang="es-ES" sz="2000" b="1" i="1" dirty="0">
                <a:solidFill>
                  <a:schemeClr val="bg2">
                    <a:lumMod val="50000"/>
                  </a:schemeClr>
                </a:solidFill>
                <a:effectLst>
                  <a:outerShdw blurRad="38100" dist="38100" dir="2700000" algn="tl">
                    <a:srgbClr val="000000">
                      <a:alpha val="43137"/>
                    </a:srgbClr>
                  </a:outerShdw>
                </a:effectLst>
                <a:latin typeface="Perpetua" panose="02020502060401020303" pitchFamily="18" charset="0"/>
              </a:rPr>
              <a:t>FCE – UN Cuyo</a:t>
            </a:r>
            <a:endParaRPr lang="es-AR" sz="2000" dirty="0">
              <a:solidFill>
                <a:schemeClr val="bg2">
                  <a:lumMod val="50000"/>
                </a:schemeClr>
              </a:solidFill>
            </a:endParaRPr>
          </a:p>
        </p:txBody>
      </p:sp>
    </p:spTree>
    <p:extLst>
      <p:ext uri="{BB962C8B-B14F-4D97-AF65-F5344CB8AC3E}">
        <p14:creationId xmlns:p14="http://schemas.microsoft.com/office/powerpoint/2010/main" val="2190138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1">
            <a:extLst>
              <a:ext uri="{FF2B5EF4-FFF2-40B4-BE49-F238E27FC236}">
                <a16:creationId xmlns:a16="http://schemas.microsoft.com/office/drawing/2014/main" id="{EE7BB53F-EE8A-4A6C-B5AD-FE14129942E4}"/>
              </a:ext>
            </a:extLst>
          </p:cNvPr>
          <p:cNvSpPr txBox="1">
            <a:spLocks/>
          </p:cNvSpPr>
          <p:nvPr/>
        </p:nvSpPr>
        <p:spPr>
          <a:xfrm>
            <a:off x="295406" y="940560"/>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Conclusiones</a:t>
            </a:r>
            <a:endParaRPr lang="es-AR" sz="2800" dirty="0">
              <a:latin typeface="Arial" pitchFamily="34" charset="0"/>
              <a:cs typeface="Arial" pitchFamily="34" charset="0"/>
            </a:endParaRPr>
          </a:p>
        </p:txBody>
      </p:sp>
      <p:sp>
        <p:nvSpPr>
          <p:cNvPr id="6" name="5 CuadroTexto"/>
          <p:cNvSpPr txBox="1"/>
          <p:nvPr/>
        </p:nvSpPr>
        <p:spPr>
          <a:xfrm>
            <a:off x="251520" y="1503074"/>
            <a:ext cx="8683657" cy="483940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lvl="0" indent="-285750">
              <a:lnSpc>
                <a:spcPct val="107000"/>
              </a:lnSpc>
              <a:spcBef>
                <a:spcPts val="800"/>
              </a:spcBef>
              <a:spcAft>
                <a:spcPts val="800"/>
              </a:spcAft>
              <a:buFont typeface="Arial" pitchFamily="34" charset="0"/>
              <a:buChar char="•"/>
            </a:pPr>
            <a:r>
              <a:rPr lang="es-AR" sz="1600" b="1" dirty="0">
                <a:latin typeface="Calibri" pitchFamily="34" charset="0"/>
                <a:ea typeface="Calibri" panose="020F0502020204030204" pitchFamily="34" charset="0"/>
                <a:cs typeface="Calibri" pitchFamily="34" charset="0"/>
              </a:rPr>
              <a:t>Es indispensable dictar un nuevo régimen de coparticipación federal por razones constitucionales, políticas y prácticas.</a:t>
            </a:r>
            <a:endParaRPr lang="es-AR" sz="1600" dirty="0">
              <a:latin typeface="Calibri" pitchFamily="34" charset="0"/>
              <a:ea typeface="Calibri" panose="020F0502020204030204" pitchFamily="34" charset="0"/>
              <a:cs typeface="Calibri" pitchFamily="34" charset="0"/>
            </a:endParaRPr>
          </a:p>
          <a:p>
            <a:pPr marL="285750" lvl="0" indent="-285750">
              <a:lnSpc>
                <a:spcPct val="107000"/>
              </a:lnSpc>
              <a:spcBef>
                <a:spcPts val="800"/>
              </a:spcBef>
              <a:spcAft>
                <a:spcPts val="800"/>
              </a:spcAft>
              <a:buFont typeface="Arial" pitchFamily="34" charset="0"/>
              <a:buChar char="•"/>
            </a:pPr>
            <a:r>
              <a:rPr lang="es-AR" sz="1600" b="1" dirty="0">
                <a:latin typeface="Calibri" pitchFamily="34" charset="0"/>
                <a:ea typeface="Calibri" panose="020F0502020204030204" pitchFamily="34" charset="0"/>
                <a:cs typeface="Calibri" pitchFamily="34" charset="0"/>
              </a:rPr>
              <a:t>El nuevo régimen debe incluir todos los impuestos (incluidos aduaneros y sólo exceptuando contribuciones de seguridad social).</a:t>
            </a:r>
            <a:endParaRPr lang="es-AR" sz="1600" dirty="0">
              <a:latin typeface="Calibri" pitchFamily="34" charset="0"/>
              <a:ea typeface="Calibri" panose="020F0502020204030204" pitchFamily="34" charset="0"/>
              <a:cs typeface="Calibri" pitchFamily="34" charset="0"/>
            </a:endParaRPr>
          </a:p>
          <a:p>
            <a:pPr marL="285750" lvl="0" indent="-285750">
              <a:lnSpc>
                <a:spcPct val="107000"/>
              </a:lnSpc>
              <a:spcBef>
                <a:spcPts val="800"/>
              </a:spcBef>
              <a:spcAft>
                <a:spcPts val="800"/>
              </a:spcAft>
              <a:buFont typeface="Arial" pitchFamily="34" charset="0"/>
              <a:buChar char="•"/>
            </a:pPr>
            <a:r>
              <a:rPr lang="es-AR" sz="1600" b="1" dirty="0">
                <a:latin typeface="Calibri" pitchFamily="34" charset="0"/>
                <a:ea typeface="Calibri" panose="020F0502020204030204" pitchFamily="34" charset="0"/>
                <a:cs typeface="Calibri" pitchFamily="34" charset="0"/>
              </a:rPr>
              <a:t>El número de habitantes expresa demanda de servicios gubernamentales y contribuiría a la correspondencia fiscal.</a:t>
            </a:r>
            <a:endParaRPr lang="es-AR" sz="1600" dirty="0">
              <a:latin typeface="Calibri" pitchFamily="34" charset="0"/>
              <a:ea typeface="Calibri" panose="020F0502020204030204" pitchFamily="34" charset="0"/>
              <a:cs typeface="Calibri" pitchFamily="34" charset="0"/>
            </a:endParaRPr>
          </a:p>
          <a:p>
            <a:pPr marL="285750" lvl="0" indent="-285750">
              <a:lnSpc>
                <a:spcPct val="107000"/>
              </a:lnSpc>
              <a:spcBef>
                <a:spcPts val="800"/>
              </a:spcBef>
              <a:spcAft>
                <a:spcPts val="800"/>
              </a:spcAft>
              <a:buFont typeface="Arial" pitchFamily="34" charset="0"/>
              <a:buChar char="•"/>
            </a:pPr>
            <a:r>
              <a:rPr lang="es-AR" sz="1600" b="1" dirty="0">
                <a:latin typeface="Calibri" pitchFamily="34" charset="0"/>
                <a:ea typeface="Calibri" panose="020F0502020204030204" pitchFamily="34" charset="0"/>
                <a:cs typeface="Calibri" pitchFamily="34" charset="0"/>
              </a:rPr>
              <a:t>Incluir NBI e IDH satisface criterio distributivo (“cerrar las brechas de desarrollo”).</a:t>
            </a:r>
            <a:endParaRPr lang="es-AR" sz="1600" dirty="0">
              <a:latin typeface="Calibri" pitchFamily="34" charset="0"/>
              <a:ea typeface="Calibri" panose="020F0502020204030204" pitchFamily="34" charset="0"/>
              <a:cs typeface="Calibri" pitchFamily="34" charset="0"/>
            </a:endParaRPr>
          </a:p>
          <a:p>
            <a:pPr marL="285750" lvl="0" indent="-285750">
              <a:lnSpc>
                <a:spcPct val="107000"/>
              </a:lnSpc>
              <a:spcBef>
                <a:spcPts val="800"/>
              </a:spcBef>
              <a:spcAft>
                <a:spcPts val="800"/>
              </a:spcAft>
              <a:buFont typeface="Arial" pitchFamily="34" charset="0"/>
              <a:buChar char="•"/>
            </a:pPr>
            <a:r>
              <a:rPr lang="es-AR" sz="1600" b="1" dirty="0">
                <a:latin typeface="Calibri" pitchFamily="34" charset="0"/>
                <a:ea typeface="Calibri" panose="020F0502020204030204" pitchFamily="34" charset="0"/>
                <a:cs typeface="Calibri" pitchFamily="34" charset="0"/>
              </a:rPr>
              <a:t>El indicador inversa del gasto federal geográfico compensa la generación discrecional de capacidad fiscal.</a:t>
            </a:r>
            <a:endParaRPr lang="es-AR" sz="1600" dirty="0">
              <a:latin typeface="Calibri" pitchFamily="34" charset="0"/>
              <a:ea typeface="Calibri" panose="020F0502020204030204" pitchFamily="34" charset="0"/>
              <a:cs typeface="Calibri" pitchFamily="34" charset="0"/>
            </a:endParaRPr>
          </a:p>
          <a:p>
            <a:pPr marL="285750" lvl="0" indent="-285750">
              <a:lnSpc>
                <a:spcPct val="107000"/>
              </a:lnSpc>
              <a:spcBef>
                <a:spcPts val="800"/>
              </a:spcBef>
              <a:spcAft>
                <a:spcPts val="800"/>
              </a:spcAft>
              <a:buFont typeface="Arial" pitchFamily="34" charset="0"/>
              <a:buChar char="•"/>
            </a:pPr>
            <a:r>
              <a:rPr lang="es-AR" sz="1600" b="1" dirty="0">
                <a:latin typeface="Calibri" pitchFamily="34" charset="0"/>
                <a:ea typeface="Calibri" panose="020F0502020204030204" pitchFamily="34" charset="0"/>
                <a:cs typeface="Calibri" pitchFamily="34" charset="0"/>
              </a:rPr>
              <a:t>La inclusión de los incentivos de responsabilidad fiscal propuestos coadyuva a la correspondencia fiscal.</a:t>
            </a:r>
          </a:p>
          <a:p>
            <a:pPr marL="285750" lvl="0" indent="-285750">
              <a:lnSpc>
                <a:spcPct val="107000"/>
              </a:lnSpc>
              <a:spcBef>
                <a:spcPts val="800"/>
              </a:spcBef>
              <a:spcAft>
                <a:spcPts val="800"/>
              </a:spcAft>
              <a:buFont typeface="Arial" pitchFamily="34" charset="0"/>
              <a:buChar char="•"/>
            </a:pPr>
            <a:r>
              <a:rPr lang="es-AR" sz="1600" b="1" dirty="0">
                <a:latin typeface="Calibri" pitchFamily="34" charset="0"/>
                <a:ea typeface="Calibri" panose="020F0502020204030204" pitchFamily="34" charset="0"/>
                <a:cs typeface="Calibri" pitchFamily="34" charset="0"/>
              </a:rPr>
              <a:t>La ponderación de cada indicador estará condicionada a acuerdos políticos </a:t>
            </a:r>
          </a:p>
          <a:p>
            <a:pPr lvl="0">
              <a:lnSpc>
                <a:spcPct val="107000"/>
              </a:lnSpc>
            </a:pPr>
            <a:r>
              <a:rPr lang="es-AR" sz="1600" b="1" dirty="0">
                <a:latin typeface="Calibri" pitchFamily="34" charset="0"/>
                <a:ea typeface="Calibri" panose="020F0502020204030204" pitchFamily="34" charset="0"/>
                <a:cs typeface="Calibri" pitchFamily="34" charset="0"/>
              </a:rPr>
              <a:t>       (los ejercicios de simulación incluidos se estiman razonables pero son sólo eso: ejercicios). </a:t>
            </a:r>
            <a:endParaRPr lang="es-AR" sz="1600" dirty="0">
              <a:latin typeface="Calibri" pitchFamily="34" charset="0"/>
              <a:ea typeface="Calibri" panose="020F0502020204030204" pitchFamily="34" charset="0"/>
              <a:cs typeface="Calibri" pitchFamily="34" charset="0"/>
            </a:endParaRPr>
          </a:p>
        </p:txBody>
      </p:sp>
    </p:spTree>
    <p:extLst>
      <p:ext uri="{BB962C8B-B14F-4D97-AF65-F5344CB8AC3E}">
        <p14:creationId xmlns:p14="http://schemas.microsoft.com/office/powerpoint/2010/main" val="2802549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5 CuadroTexto">
            <a:extLst>
              <a:ext uri="{FF2B5EF4-FFF2-40B4-BE49-F238E27FC236}">
                <a16:creationId xmlns:a16="http://schemas.microsoft.com/office/drawing/2014/main" id="{4DC72552-9164-4B76-AFD3-07DB1B57F709}"/>
              </a:ext>
            </a:extLst>
          </p:cNvPr>
          <p:cNvSpPr txBox="1"/>
          <p:nvPr/>
        </p:nvSpPr>
        <p:spPr>
          <a:xfrm>
            <a:off x="230171" y="2705725"/>
            <a:ext cx="8683657" cy="144655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s-AR" sz="3200" b="1" i="1" dirty="0">
                <a:effectLst>
                  <a:outerShdw blurRad="38100" dist="38100" dir="2700000" algn="tl">
                    <a:srgbClr val="000000">
                      <a:alpha val="43137"/>
                    </a:srgbClr>
                  </a:outerShdw>
                </a:effectLst>
              </a:rPr>
              <a:t>¡Muchas gracias!</a:t>
            </a:r>
          </a:p>
          <a:p>
            <a:pPr algn="ctr"/>
            <a:endParaRPr lang="es-AR" sz="3200" b="1" i="1" dirty="0">
              <a:effectLst>
                <a:outerShdw blurRad="38100" dist="38100" dir="2700000" algn="tl">
                  <a:srgbClr val="000000">
                    <a:alpha val="43137"/>
                  </a:srgbClr>
                </a:outerShdw>
              </a:effectLst>
            </a:endParaRPr>
          </a:p>
          <a:p>
            <a:pPr algn="ctr"/>
            <a:r>
              <a:rPr lang="es-AR" sz="2400" b="1" i="1" dirty="0">
                <a:effectLst>
                  <a:outerShdw blurRad="38100" dist="38100" dir="2700000" algn="tl">
                    <a:srgbClr val="000000">
                      <a:alpha val="43137"/>
                    </a:srgbClr>
                  </a:outerShdw>
                </a:effectLst>
              </a:rPr>
              <a:t>Consultas: </a:t>
            </a:r>
            <a:r>
              <a:rPr lang="es-AR" sz="2400" b="1" i="1" dirty="0">
                <a:solidFill>
                  <a:schemeClr val="accent1">
                    <a:lumMod val="75000"/>
                  </a:schemeClr>
                </a:solidFill>
                <a:effectLst>
                  <a:outerShdw blurRad="38100" dist="38100" dir="2700000" algn="tl">
                    <a:srgbClr val="000000">
                      <a:alpha val="43137"/>
                    </a:srgbClr>
                  </a:outerShdw>
                </a:effectLst>
              </a:rPr>
              <a:t>juan.a.vega@gmail.com</a:t>
            </a:r>
            <a:endParaRPr lang="es-AR" sz="1400" b="1" i="1" dirty="0">
              <a:solidFill>
                <a:schemeClr val="accent1">
                  <a:lumMod val="75000"/>
                </a:schemeClr>
              </a:solidFill>
              <a:effectLst>
                <a:outerShdw blurRad="38100" dist="38100" dir="2700000" algn="tl">
                  <a:srgbClr val="000000">
                    <a:alpha val="43137"/>
                  </a:srgbClr>
                </a:outerShdw>
              </a:effectLst>
            </a:endParaRPr>
          </a:p>
        </p:txBody>
      </p:sp>
      <p:pic>
        <p:nvPicPr>
          <p:cNvPr id="5" name="Picture 2">
            <a:extLst>
              <a:ext uri="{FF2B5EF4-FFF2-40B4-BE49-F238E27FC236}">
                <a16:creationId xmlns:a16="http://schemas.microsoft.com/office/drawing/2014/main" id="{51F4DBE7-10C5-43D5-AFFF-68AF3229DBA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a:extLst>
              <a:ext uri="{FF2B5EF4-FFF2-40B4-BE49-F238E27FC236}">
                <a16:creationId xmlns:a16="http://schemas.microsoft.com/office/drawing/2014/main" id="{87C258A8-F5C0-426F-A253-18DB3A231EF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4510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7" name="6 Rectángulo"/>
          <p:cNvSpPr/>
          <p:nvPr/>
        </p:nvSpPr>
        <p:spPr>
          <a:xfrm>
            <a:off x="477550" y="1475017"/>
            <a:ext cx="8126897" cy="923330"/>
          </a:xfrm>
          <a:prstGeom prst="rect">
            <a:avLst/>
          </a:prstGeom>
        </p:spPr>
        <p:txBody>
          <a:bodyPr wrap="square">
            <a:spAutoFit/>
          </a:bodyPr>
          <a:lstStyle/>
          <a:p>
            <a:pPr algn="just"/>
            <a:r>
              <a:rPr lang="es-AR" b="1" dirty="0">
                <a:latin typeface="Arial" pitchFamily="34" charset="0"/>
                <a:cs typeface="Arial" pitchFamily="34" charset="0"/>
              </a:rPr>
              <a:t>El régimen actual de Coparticipación Federal de impuestos establecido por la Ley 23.548 no se ajusta a lo establecido por la Constitución Nacional en su reforma de 1994 en relación a los siguientes puntos:</a:t>
            </a:r>
          </a:p>
        </p:txBody>
      </p:sp>
      <p:sp>
        <p:nvSpPr>
          <p:cNvPr id="9" name="8 Rectángulo"/>
          <p:cNvSpPr/>
          <p:nvPr/>
        </p:nvSpPr>
        <p:spPr>
          <a:xfrm>
            <a:off x="502071" y="2636912"/>
            <a:ext cx="8102376" cy="2800767"/>
          </a:xfrm>
          <a:prstGeom prst="rect">
            <a:avLst/>
          </a:prstGeom>
        </p:spPr>
        <p:txBody>
          <a:bodyPr wrap="square">
            <a:spAutoFit/>
          </a:bodyPr>
          <a:lstStyle/>
          <a:p>
            <a:pPr marL="547688" lvl="1" indent="-285750" algn="just">
              <a:spcBef>
                <a:spcPts val="1800"/>
              </a:spcBef>
              <a:buFont typeface="Wingdings" pitchFamily="2" charset="2"/>
              <a:buChar char="q"/>
            </a:pPr>
            <a:r>
              <a:rPr lang="es-MX" sz="1600" b="1" i="1" dirty="0">
                <a:solidFill>
                  <a:schemeClr val="accent1">
                    <a:lumMod val="75000"/>
                  </a:schemeClr>
                </a:solidFill>
                <a:latin typeface="Arial" pitchFamily="34" charset="0"/>
                <a:cs typeface="Arial" pitchFamily="34" charset="0"/>
              </a:rPr>
              <a:t>«</a:t>
            </a:r>
            <a:r>
              <a:rPr lang="es-MX" sz="1600" b="1" i="1" u="sng" dirty="0">
                <a:solidFill>
                  <a:schemeClr val="accent1">
                    <a:lumMod val="75000"/>
                  </a:schemeClr>
                </a:solidFill>
                <a:latin typeface="Arial" pitchFamily="34" charset="0"/>
                <a:cs typeface="Arial" pitchFamily="34" charset="0"/>
              </a:rPr>
              <a:t>La distribución </a:t>
            </a:r>
            <a:r>
              <a:rPr lang="es-MX" sz="1600" b="1" i="1" dirty="0">
                <a:solidFill>
                  <a:schemeClr val="accent1">
                    <a:lumMod val="75000"/>
                  </a:schemeClr>
                </a:solidFill>
                <a:latin typeface="Arial" pitchFamily="34" charset="0"/>
                <a:cs typeface="Arial" pitchFamily="34" charset="0"/>
              </a:rPr>
              <a:t>entre la Nación, las provincias y la ciudad de Buenos Aires y entre éstas, se efectuará en relación directa a las competencias, servicios y funciones de cada una de ellas </a:t>
            </a:r>
            <a:r>
              <a:rPr lang="es-MX" sz="1600" b="1" i="1" u="sng" dirty="0">
                <a:solidFill>
                  <a:schemeClr val="accent1">
                    <a:lumMod val="75000"/>
                  </a:schemeClr>
                </a:solidFill>
                <a:latin typeface="Arial" pitchFamily="34" charset="0"/>
                <a:cs typeface="Arial" pitchFamily="34" charset="0"/>
              </a:rPr>
              <a:t>contemplando criterios objetivos de reparto</a:t>
            </a:r>
            <a:r>
              <a:rPr lang="es-MX" sz="1600" b="1" i="1" dirty="0">
                <a:solidFill>
                  <a:schemeClr val="accent1">
                    <a:lumMod val="75000"/>
                  </a:schemeClr>
                </a:solidFill>
                <a:latin typeface="Arial" pitchFamily="34" charset="0"/>
                <a:cs typeface="Arial" pitchFamily="34" charset="0"/>
              </a:rPr>
              <a:t>; será equitativa, solidaria y dará prioridad al logro de un grado equivalente de desarrollo, calidad de vida e igualdad de oportunidades en todo el territorio nacional.» </a:t>
            </a:r>
            <a:r>
              <a:rPr lang="es-MX" sz="1600" b="1" dirty="0">
                <a:solidFill>
                  <a:schemeClr val="accent1">
                    <a:lumMod val="75000"/>
                  </a:schemeClr>
                </a:solidFill>
                <a:latin typeface="Arial" pitchFamily="34" charset="0"/>
                <a:cs typeface="Arial" pitchFamily="34" charset="0"/>
              </a:rPr>
              <a:t>(Art. 75, inc. 2, Constitución Nacional).</a:t>
            </a:r>
          </a:p>
          <a:p>
            <a:pPr marL="547688" lvl="1" indent="-285750" algn="just">
              <a:buFont typeface="Wingdings" pitchFamily="2" charset="2"/>
              <a:buChar char="q"/>
            </a:pPr>
            <a:endParaRPr lang="es-MX" sz="1600" b="1" dirty="0">
              <a:solidFill>
                <a:schemeClr val="accent1">
                  <a:lumMod val="75000"/>
                </a:schemeClr>
              </a:solidFill>
              <a:latin typeface="Arial" pitchFamily="34" charset="0"/>
              <a:cs typeface="Arial" pitchFamily="34" charset="0"/>
            </a:endParaRPr>
          </a:p>
          <a:p>
            <a:pPr marL="547688" lvl="1" indent="-285750" algn="just">
              <a:buFont typeface="Wingdings" pitchFamily="2" charset="2"/>
              <a:buChar char="q"/>
            </a:pPr>
            <a:r>
              <a:rPr lang="es-MX" sz="1600" b="1" i="1" dirty="0">
                <a:solidFill>
                  <a:schemeClr val="accent1">
                    <a:lumMod val="75000"/>
                  </a:schemeClr>
                </a:solidFill>
                <a:latin typeface="Arial" pitchFamily="34" charset="0"/>
                <a:cs typeface="Arial" pitchFamily="34" charset="0"/>
              </a:rPr>
              <a:t>«Un régimen de coparticipación conforme lo dispuesto en el inc. 2 del Artículo 75 y la reglamentación del organismo fiscal federal, serán establecidos antes de la finalización del año 1996…» </a:t>
            </a:r>
            <a:r>
              <a:rPr lang="es-MX" sz="1600" b="1" dirty="0">
                <a:solidFill>
                  <a:schemeClr val="accent1">
                    <a:lumMod val="75000"/>
                  </a:schemeClr>
                </a:solidFill>
                <a:latin typeface="Arial" pitchFamily="34" charset="0"/>
                <a:cs typeface="Arial" pitchFamily="34" charset="0"/>
              </a:rPr>
              <a:t>(Sexta, Cláusula Transitoria, Constitución Nacional).</a:t>
            </a:r>
          </a:p>
        </p:txBody>
      </p:sp>
    </p:spTree>
    <p:extLst>
      <p:ext uri="{BB962C8B-B14F-4D97-AF65-F5344CB8AC3E}">
        <p14:creationId xmlns:p14="http://schemas.microsoft.com/office/powerpoint/2010/main" val="2870818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7" name="Título 1">
            <a:extLst>
              <a:ext uri="{FF2B5EF4-FFF2-40B4-BE49-F238E27FC236}">
                <a16:creationId xmlns:a16="http://schemas.microsoft.com/office/drawing/2014/main" id="{EE7BB53F-EE8A-4A6C-B5AD-FE14129942E4}"/>
              </a:ext>
            </a:extLst>
          </p:cNvPr>
          <p:cNvSpPr txBox="1">
            <a:spLocks/>
          </p:cNvSpPr>
          <p:nvPr/>
        </p:nvSpPr>
        <p:spPr>
          <a:xfrm>
            <a:off x="273291" y="1251399"/>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Marco Teórico y propuestas de otros autores</a:t>
            </a:r>
            <a:endParaRPr lang="es-AR" sz="2800" dirty="0">
              <a:latin typeface="Arial" pitchFamily="34" charset="0"/>
              <a:cs typeface="Arial" pitchFamily="34" charset="0"/>
            </a:endParaRPr>
          </a:p>
        </p:txBody>
      </p:sp>
      <p:sp>
        <p:nvSpPr>
          <p:cNvPr id="8" name="7 CuadroTexto"/>
          <p:cNvSpPr txBox="1"/>
          <p:nvPr/>
        </p:nvSpPr>
        <p:spPr>
          <a:xfrm>
            <a:off x="273291" y="1988840"/>
            <a:ext cx="8403165" cy="289310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s-AR" sz="2800" b="1" dirty="0">
                <a:effectLst>
                  <a:outerShdw blurRad="38100" dist="38100" dir="2700000" algn="tl">
                    <a:srgbClr val="000000">
                      <a:alpha val="43137"/>
                    </a:srgbClr>
                  </a:outerShdw>
                </a:effectLst>
                <a:latin typeface="Arial" pitchFamily="34" charset="0"/>
                <a:cs typeface="Arial" pitchFamily="34" charset="0"/>
              </a:rPr>
              <a:t>Consejo Empresario Argentino (CEA</a:t>
            </a:r>
            <a:r>
              <a:rPr lang="es-AR" sz="2800" b="1" dirty="0">
                <a:latin typeface="Arial" pitchFamily="34" charset="0"/>
                <a:cs typeface="Arial" pitchFamily="34" charset="0"/>
              </a:rPr>
              <a:t>)</a:t>
            </a:r>
          </a:p>
          <a:p>
            <a:endParaRPr lang="es-AR" sz="2800" b="1" dirty="0">
              <a:latin typeface="Arial" pitchFamily="34" charset="0"/>
              <a:cs typeface="Arial" pitchFamily="34" charset="0"/>
            </a:endParaRPr>
          </a:p>
          <a:p>
            <a:pPr marL="285750" indent="-285750" algn="just">
              <a:buFont typeface="Arial" pitchFamily="34" charset="0"/>
              <a:buChar char="•"/>
            </a:pPr>
            <a:r>
              <a:rPr lang="es-AR" b="1" dirty="0">
                <a:latin typeface="Arial" pitchFamily="34" charset="0"/>
                <a:cs typeface="Arial" pitchFamily="34" charset="0"/>
              </a:rPr>
              <a:t>Propone sustituir el régimen de coparticipación federal por un sistema de separación de fuentes tributarias entre ambos niveles de gobierno (nación y provincias).</a:t>
            </a:r>
          </a:p>
          <a:p>
            <a:pPr algn="just"/>
            <a:endParaRPr lang="es-AR" b="1" dirty="0">
              <a:latin typeface="Arial" pitchFamily="34" charset="0"/>
              <a:cs typeface="Arial" pitchFamily="34" charset="0"/>
            </a:endParaRPr>
          </a:p>
          <a:p>
            <a:pPr marL="285750" indent="-285750">
              <a:buFont typeface="Arial" pitchFamily="34" charset="0"/>
              <a:buChar char="•"/>
            </a:pPr>
            <a:r>
              <a:rPr lang="es-AR" b="1" dirty="0">
                <a:latin typeface="Arial" pitchFamily="34" charset="0"/>
                <a:cs typeface="Arial" pitchFamily="34" charset="0"/>
              </a:rPr>
              <a:t>Admite la necesidad de realizar transferencias </a:t>
            </a:r>
            <a:r>
              <a:rPr lang="es-AR" b="1" dirty="0" err="1">
                <a:latin typeface="Arial" pitchFamily="34" charset="0"/>
                <a:cs typeface="Arial" pitchFamily="34" charset="0"/>
              </a:rPr>
              <a:t>interjurisdiccionales</a:t>
            </a:r>
            <a:r>
              <a:rPr lang="es-AR" b="1" dirty="0">
                <a:latin typeface="Arial" pitchFamily="34" charset="0"/>
                <a:cs typeface="Arial" pitchFamily="34" charset="0"/>
              </a:rPr>
              <a:t> compensatorias (condicionadas, no condicionadas y de coparticipación).</a:t>
            </a:r>
            <a:endParaRPr lang="es-AR" dirty="0">
              <a:latin typeface="Arial" pitchFamily="34" charset="0"/>
              <a:cs typeface="Arial" pitchFamily="34" charset="0"/>
            </a:endParaRPr>
          </a:p>
        </p:txBody>
      </p:sp>
      <p:sp>
        <p:nvSpPr>
          <p:cNvPr id="2" name="CuadroTexto 1">
            <a:extLst>
              <a:ext uri="{FF2B5EF4-FFF2-40B4-BE49-F238E27FC236}">
                <a16:creationId xmlns:a16="http://schemas.microsoft.com/office/drawing/2014/main" id="{5A48DB5D-BA0C-4D83-B61D-C95BC472704B}"/>
              </a:ext>
            </a:extLst>
          </p:cNvPr>
          <p:cNvSpPr txBox="1"/>
          <p:nvPr/>
        </p:nvSpPr>
        <p:spPr>
          <a:xfrm>
            <a:off x="395535" y="5805264"/>
            <a:ext cx="8480843" cy="276999"/>
          </a:xfrm>
          <a:prstGeom prst="rect">
            <a:avLst/>
          </a:prstGeom>
          <a:noFill/>
        </p:spPr>
        <p:txBody>
          <a:bodyPr wrap="square" rtlCol="0">
            <a:spAutoFit/>
          </a:bodyPr>
          <a:lstStyle/>
          <a:p>
            <a:r>
              <a:rPr lang="es-AR" sz="1200" cap="all">
                <a:effectLst/>
                <a:latin typeface="Arial" panose="020B0604020202020204" pitchFamily="34" charset="0"/>
                <a:ea typeface="Calibri" panose="020F0502020204030204" pitchFamily="34" charset="0"/>
                <a:cs typeface="Times New Roman" panose="02020603050405020304" pitchFamily="18" charset="0"/>
              </a:rPr>
              <a:t>Consejo Empresario Argentino</a:t>
            </a:r>
            <a:r>
              <a:rPr lang="es-AR" sz="1200">
                <a:effectLst/>
                <a:latin typeface="Arial" panose="020B0604020202020204" pitchFamily="34" charset="0"/>
                <a:ea typeface="Calibri" panose="020F0502020204030204" pitchFamily="34" charset="0"/>
                <a:cs typeface="Times New Roman" panose="02020603050405020304" pitchFamily="18" charset="0"/>
              </a:rPr>
              <a:t> (2000). </a:t>
            </a:r>
            <a:r>
              <a:rPr lang="es-AR" sz="1200" i="1">
                <a:effectLst/>
                <a:latin typeface="Arial" panose="020B0604020202020204" pitchFamily="34" charset="0"/>
                <a:ea typeface="Calibri" panose="020F0502020204030204" pitchFamily="34" charset="0"/>
                <a:cs typeface="Times New Roman" panose="02020603050405020304" pitchFamily="18" charset="0"/>
              </a:rPr>
              <a:t>Propuesta de federalismo fiscal.</a:t>
            </a:r>
            <a:r>
              <a:rPr lang="es-AR" sz="1200">
                <a:effectLst/>
                <a:latin typeface="Arial" panose="020B0604020202020204" pitchFamily="34" charset="0"/>
                <a:ea typeface="Calibri" panose="020F0502020204030204" pitchFamily="34" charset="0"/>
                <a:cs typeface="Times New Roman" panose="02020603050405020304" pitchFamily="18" charset="0"/>
              </a:rPr>
              <a:t> Buenos Aires</a:t>
            </a:r>
            <a:endParaRPr lang="es-AR" sz="1200" dirty="0"/>
          </a:p>
        </p:txBody>
      </p:sp>
    </p:spTree>
    <p:extLst>
      <p:ext uri="{BB962C8B-B14F-4D97-AF65-F5344CB8AC3E}">
        <p14:creationId xmlns:p14="http://schemas.microsoft.com/office/powerpoint/2010/main" val="1838589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7" name="Título 1">
            <a:extLst>
              <a:ext uri="{FF2B5EF4-FFF2-40B4-BE49-F238E27FC236}">
                <a16:creationId xmlns:a16="http://schemas.microsoft.com/office/drawing/2014/main" id="{EE7BB53F-EE8A-4A6C-B5AD-FE14129942E4}"/>
              </a:ext>
            </a:extLst>
          </p:cNvPr>
          <p:cNvSpPr txBox="1">
            <a:spLocks/>
          </p:cNvSpPr>
          <p:nvPr/>
        </p:nvSpPr>
        <p:spPr>
          <a:xfrm>
            <a:off x="273291" y="1251399"/>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Marco Teórico y propuestas de otros autores</a:t>
            </a:r>
            <a:endParaRPr lang="es-AR" sz="2800" dirty="0">
              <a:latin typeface="Arial" pitchFamily="34" charset="0"/>
              <a:cs typeface="Arial" pitchFamily="34" charset="0"/>
            </a:endParaRPr>
          </a:p>
        </p:txBody>
      </p:sp>
      <p:sp>
        <p:nvSpPr>
          <p:cNvPr id="8" name="7 CuadroTexto"/>
          <p:cNvSpPr txBox="1"/>
          <p:nvPr/>
        </p:nvSpPr>
        <p:spPr>
          <a:xfrm>
            <a:off x="273291" y="1988840"/>
            <a:ext cx="8403165" cy="387798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s-AR" sz="2800" b="1" dirty="0">
                <a:effectLst>
                  <a:outerShdw blurRad="38100" dist="38100" dir="2700000" algn="tl">
                    <a:srgbClr val="000000">
                      <a:alpha val="43137"/>
                    </a:srgbClr>
                  </a:outerShdw>
                </a:effectLst>
                <a:latin typeface="Arial" pitchFamily="34" charset="0"/>
                <a:cs typeface="Arial" pitchFamily="34" charset="0"/>
              </a:rPr>
              <a:t>Horacio </a:t>
            </a:r>
            <a:r>
              <a:rPr lang="es-AR" sz="2800" b="1" dirty="0" err="1">
                <a:effectLst>
                  <a:outerShdw blurRad="38100" dist="38100" dir="2700000" algn="tl">
                    <a:srgbClr val="000000">
                      <a:alpha val="43137"/>
                    </a:srgbClr>
                  </a:outerShdw>
                </a:effectLst>
                <a:latin typeface="Arial" pitchFamily="34" charset="0"/>
                <a:cs typeface="Arial" pitchFamily="34" charset="0"/>
              </a:rPr>
              <a:t>Piffano</a:t>
            </a:r>
            <a:endParaRPr lang="es-AR" sz="2800" b="1" dirty="0">
              <a:effectLst>
                <a:outerShdw blurRad="38100" dist="38100" dir="2700000" algn="tl">
                  <a:srgbClr val="000000">
                    <a:alpha val="43137"/>
                  </a:srgbClr>
                </a:outerShdw>
              </a:effectLst>
              <a:latin typeface="Arial" pitchFamily="34" charset="0"/>
              <a:cs typeface="Arial" pitchFamily="34" charset="0"/>
            </a:endParaRPr>
          </a:p>
          <a:p>
            <a:endParaRPr lang="es-AR" sz="2800" b="1" dirty="0">
              <a:latin typeface="Arial" pitchFamily="34" charset="0"/>
              <a:cs typeface="Arial" pitchFamily="34" charset="0"/>
            </a:endParaRPr>
          </a:p>
          <a:p>
            <a:pPr marL="285750" indent="-285750" algn="just">
              <a:buFont typeface="Arial" pitchFamily="34" charset="0"/>
              <a:buChar char="•"/>
            </a:pPr>
            <a:r>
              <a:rPr lang="es-MX" b="1" dirty="0">
                <a:latin typeface="Arial" pitchFamily="34" charset="0"/>
                <a:cs typeface="Arial" pitchFamily="34" charset="0"/>
              </a:rPr>
              <a:t>Sostiene el principio de correspondencia fiscal y la conveniencia de que existan recursos de disponibilidad exclusiva por parte de ambos niveles de gobierno.</a:t>
            </a:r>
          </a:p>
          <a:p>
            <a:pPr algn="just"/>
            <a:endParaRPr lang="es-MX" b="1" dirty="0">
              <a:latin typeface="Arial" pitchFamily="34" charset="0"/>
              <a:cs typeface="Arial" pitchFamily="34" charset="0"/>
            </a:endParaRPr>
          </a:p>
          <a:p>
            <a:pPr marL="285750" indent="-285750" algn="just">
              <a:buFont typeface="Arial" pitchFamily="34" charset="0"/>
              <a:buChar char="•"/>
            </a:pPr>
            <a:r>
              <a:rPr lang="es-MX" b="1" dirty="0">
                <a:latin typeface="Arial" pitchFamily="34" charset="0"/>
                <a:cs typeface="Arial" pitchFamily="34" charset="0"/>
              </a:rPr>
              <a:t>Los distintos niveles de gobierno deben buscar una adecuada provisión de bienes públicos a cargo de cada nivel de gobierno,  el logro de equidad y solidaridad interjurisdiccional y garantizar la estabilidad macroeconómica.</a:t>
            </a:r>
          </a:p>
          <a:p>
            <a:pPr marL="285750" indent="-285750" algn="just">
              <a:spcBef>
                <a:spcPts val="1200"/>
              </a:spcBef>
              <a:buFont typeface="Arial" pitchFamily="34" charset="0"/>
              <a:buChar char="•"/>
            </a:pPr>
            <a:r>
              <a:rPr lang="es-MX" b="1" dirty="0">
                <a:latin typeface="Arial" pitchFamily="34" charset="0"/>
                <a:cs typeface="Arial" pitchFamily="34" charset="0"/>
              </a:rPr>
              <a:t>Propone un anteproyecto de ley de coparticipación, basado en su criterio.</a:t>
            </a:r>
          </a:p>
        </p:txBody>
      </p:sp>
      <p:sp>
        <p:nvSpPr>
          <p:cNvPr id="2" name="CuadroTexto 1">
            <a:extLst>
              <a:ext uri="{FF2B5EF4-FFF2-40B4-BE49-F238E27FC236}">
                <a16:creationId xmlns:a16="http://schemas.microsoft.com/office/drawing/2014/main" id="{73536714-7E12-45D0-A3C9-B4EC89E96DEE}"/>
              </a:ext>
            </a:extLst>
          </p:cNvPr>
          <p:cNvSpPr txBox="1"/>
          <p:nvPr/>
        </p:nvSpPr>
        <p:spPr>
          <a:xfrm>
            <a:off x="310256" y="6093296"/>
            <a:ext cx="8523487" cy="253916"/>
          </a:xfrm>
          <a:prstGeom prst="rect">
            <a:avLst/>
          </a:prstGeom>
          <a:noFill/>
        </p:spPr>
        <p:txBody>
          <a:bodyPr wrap="none" rtlCol="0">
            <a:spAutoFit/>
          </a:bodyPr>
          <a:lstStyle/>
          <a:p>
            <a:pPr marL="0" indent="0" algn="just">
              <a:buNone/>
            </a:pPr>
            <a:r>
              <a:rPr lang="es-AR" sz="1050">
                <a:effectLst/>
                <a:latin typeface="Arial" panose="020B0604020202020204" pitchFamily="34" charset="0"/>
                <a:ea typeface="Calibri" panose="020F0502020204030204" pitchFamily="34" charset="0"/>
                <a:cs typeface="Times New Roman" panose="02020603050405020304" pitchFamily="18" charset="0"/>
              </a:rPr>
              <a:t>PIFFANO, H. P. (2019). </a:t>
            </a:r>
            <a:r>
              <a:rPr lang="es-AR" sz="1050" i="1">
                <a:effectLst/>
                <a:latin typeface="Arial" panose="020B0604020202020204" pitchFamily="34" charset="0"/>
                <a:ea typeface="Calibri" panose="020F0502020204030204" pitchFamily="34" charset="0"/>
                <a:cs typeface="Times New Roman" panose="02020603050405020304" pitchFamily="18" charset="0"/>
              </a:rPr>
              <a:t>Una nota sobre la propuesta para el nuevo acuerdo fiscal y financiero federal y proyecto de ley convenio,</a:t>
            </a:r>
            <a:r>
              <a:rPr lang="es-AR" sz="1050">
                <a:effectLst/>
                <a:latin typeface="Arial" panose="020B0604020202020204" pitchFamily="34" charset="0"/>
                <a:ea typeface="Calibri" panose="020F0502020204030204" pitchFamily="34" charset="0"/>
                <a:cs typeface="Times New Roman" panose="02020603050405020304" pitchFamily="18" charset="0"/>
              </a:rPr>
              <a:t> 52° J.I.F. </a:t>
            </a:r>
            <a:endParaRPr lang="es-AR"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0242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7" name="Título 1">
            <a:extLst>
              <a:ext uri="{FF2B5EF4-FFF2-40B4-BE49-F238E27FC236}">
                <a16:creationId xmlns:a16="http://schemas.microsoft.com/office/drawing/2014/main" id="{EE7BB53F-EE8A-4A6C-B5AD-FE14129942E4}"/>
              </a:ext>
            </a:extLst>
          </p:cNvPr>
          <p:cNvSpPr txBox="1">
            <a:spLocks/>
          </p:cNvSpPr>
          <p:nvPr/>
        </p:nvSpPr>
        <p:spPr>
          <a:xfrm>
            <a:off x="273291" y="1251399"/>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Marco Teórico y propuestas de otros autores</a:t>
            </a:r>
            <a:endParaRPr lang="es-AR" sz="2800" dirty="0">
              <a:latin typeface="Arial" pitchFamily="34" charset="0"/>
              <a:cs typeface="Arial" pitchFamily="34" charset="0"/>
            </a:endParaRPr>
          </a:p>
        </p:txBody>
      </p:sp>
      <p:sp>
        <p:nvSpPr>
          <p:cNvPr id="8" name="7 CuadroTexto"/>
          <p:cNvSpPr txBox="1"/>
          <p:nvPr/>
        </p:nvSpPr>
        <p:spPr>
          <a:xfrm>
            <a:off x="273291" y="1988840"/>
            <a:ext cx="8403165" cy="372409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s-AR" sz="2800" b="1" dirty="0">
                <a:effectLst>
                  <a:outerShdw blurRad="38100" dist="38100" dir="2700000" algn="tl">
                    <a:srgbClr val="000000">
                      <a:alpha val="43137"/>
                    </a:srgbClr>
                  </a:outerShdw>
                </a:effectLst>
                <a:latin typeface="Arial" pitchFamily="34" charset="0"/>
                <a:cs typeface="Arial" pitchFamily="34" charset="0"/>
              </a:rPr>
              <a:t>Alejandro Pérez </a:t>
            </a:r>
            <a:r>
              <a:rPr lang="es-AR" sz="2800" b="1" dirty="0" err="1">
                <a:effectLst>
                  <a:outerShdw blurRad="38100" dist="38100" dir="2700000" algn="tl">
                    <a:srgbClr val="000000">
                      <a:alpha val="43137"/>
                    </a:srgbClr>
                  </a:outerShdw>
                </a:effectLst>
                <a:latin typeface="Arial" pitchFamily="34" charset="0"/>
                <a:cs typeface="Arial" pitchFamily="34" charset="0"/>
              </a:rPr>
              <a:t>Hualde</a:t>
            </a:r>
            <a:endParaRPr lang="es-AR" sz="2800" b="1" dirty="0">
              <a:effectLst>
                <a:outerShdw blurRad="38100" dist="38100" dir="2700000" algn="tl">
                  <a:srgbClr val="000000">
                    <a:alpha val="43137"/>
                  </a:srgbClr>
                </a:outerShdw>
              </a:effectLst>
              <a:latin typeface="Arial" pitchFamily="34" charset="0"/>
              <a:cs typeface="Arial" pitchFamily="34" charset="0"/>
            </a:endParaRPr>
          </a:p>
          <a:p>
            <a:endParaRPr lang="es-AR" sz="2800" b="1" dirty="0">
              <a:latin typeface="Arial" pitchFamily="34" charset="0"/>
              <a:cs typeface="Arial" pitchFamily="34" charset="0"/>
            </a:endParaRPr>
          </a:p>
          <a:p>
            <a:pPr marL="285750" indent="-285750" algn="just">
              <a:buFont typeface="Arial" pitchFamily="34" charset="0"/>
              <a:buChar char="•"/>
            </a:pPr>
            <a:r>
              <a:rPr lang="es-MX" b="1" dirty="0">
                <a:latin typeface="Arial" pitchFamily="34" charset="0"/>
                <a:cs typeface="Arial" pitchFamily="34" charset="0"/>
              </a:rPr>
              <a:t>Interpreta que los impuestos al comercio exterior se encuentran fuera de la masa coparticipable</a:t>
            </a:r>
          </a:p>
          <a:p>
            <a:pPr algn="just"/>
            <a:endParaRPr lang="es-MX" b="1" dirty="0">
              <a:latin typeface="Arial" pitchFamily="34" charset="0"/>
              <a:cs typeface="Arial" pitchFamily="34" charset="0"/>
            </a:endParaRPr>
          </a:p>
          <a:p>
            <a:pPr marL="285750" indent="-285750" algn="just">
              <a:buFont typeface="Arial" pitchFamily="34" charset="0"/>
              <a:buChar char="•"/>
            </a:pPr>
            <a:r>
              <a:rPr lang="es-MX" b="1" dirty="0">
                <a:latin typeface="Arial" pitchFamily="34" charset="0"/>
                <a:cs typeface="Arial" pitchFamily="34" charset="0"/>
              </a:rPr>
              <a:t>Entiende como no opcional el dictado de una ley de coparticipación que reemplace a la provisoria.</a:t>
            </a:r>
          </a:p>
          <a:p>
            <a:pPr algn="just"/>
            <a:endParaRPr lang="es-MX" b="1" dirty="0">
              <a:latin typeface="Arial" pitchFamily="34" charset="0"/>
              <a:cs typeface="Arial" pitchFamily="34" charset="0"/>
            </a:endParaRPr>
          </a:p>
          <a:p>
            <a:pPr marL="285750" indent="-285750" algn="just">
              <a:buFont typeface="Arial" pitchFamily="34" charset="0"/>
              <a:buChar char="•"/>
            </a:pPr>
            <a:r>
              <a:rPr lang="es-MX" b="1" dirty="0">
                <a:latin typeface="Arial" pitchFamily="34" charset="0"/>
                <a:cs typeface="Arial" pitchFamily="34" charset="0"/>
              </a:rPr>
              <a:t>Considera que debe existir una relación directa  entre los recursos coparticipados y  las competencias, servicios y funciones que cada una de las jurisdicciones realizan, teniendo presente criterios de equidad y solidaridad.</a:t>
            </a:r>
          </a:p>
        </p:txBody>
      </p:sp>
      <p:sp>
        <p:nvSpPr>
          <p:cNvPr id="2" name="CuadroTexto 1">
            <a:extLst>
              <a:ext uri="{FF2B5EF4-FFF2-40B4-BE49-F238E27FC236}">
                <a16:creationId xmlns:a16="http://schemas.microsoft.com/office/drawing/2014/main" id="{742ED229-A9B1-4102-8BA4-6CEF03C4A842}"/>
              </a:ext>
            </a:extLst>
          </p:cNvPr>
          <p:cNvSpPr txBox="1"/>
          <p:nvPr/>
        </p:nvSpPr>
        <p:spPr>
          <a:xfrm>
            <a:off x="251520" y="5949280"/>
            <a:ext cx="8312597" cy="276999"/>
          </a:xfrm>
          <a:prstGeom prst="rect">
            <a:avLst/>
          </a:prstGeom>
          <a:noFill/>
        </p:spPr>
        <p:txBody>
          <a:bodyPr wrap="none" rtlCol="0">
            <a:spAutoFit/>
          </a:bodyPr>
          <a:lstStyle/>
          <a:p>
            <a:pPr marL="0" indent="0" algn="just">
              <a:buNone/>
            </a:pPr>
            <a:r>
              <a:rPr lang="es-AR" sz="1200">
                <a:effectLst/>
                <a:latin typeface="Arial" panose="020B0604020202020204" pitchFamily="34" charset="0"/>
                <a:ea typeface="Calibri" panose="020F0502020204030204" pitchFamily="34" charset="0"/>
                <a:cs typeface="Times New Roman" panose="02020603050405020304" pitchFamily="18" charset="0"/>
              </a:rPr>
              <a:t>PÉREZ HUALDE, A. (1999). </a:t>
            </a:r>
            <a:r>
              <a:rPr lang="es-AR" sz="1200" i="1">
                <a:effectLst/>
                <a:latin typeface="Arial" panose="020B0604020202020204" pitchFamily="34" charset="0"/>
                <a:ea typeface="Calibri" panose="020F0502020204030204" pitchFamily="34" charset="0"/>
                <a:cs typeface="Times New Roman" panose="02020603050405020304" pitchFamily="18" charset="0"/>
              </a:rPr>
              <a:t>Coparticipación federal de impuestos en la Constitución Nacional</a:t>
            </a:r>
            <a:r>
              <a:rPr lang="es-AR" sz="1200">
                <a:effectLst/>
                <a:latin typeface="Arial" panose="020B0604020202020204" pitchFamily="34" charset="0"/>
                <a:ea typeface="Calibri" panose="020F0502020204030204" pitchFamily="34" charset="0"/>
                <a:cs typeface="Times New Roman" panose="02020603050405020304" pitchFamily="18" charset="0"/>
              </a:rPr>
              <a:t>. Buenos Aires; Depalma.</a:t>
            </a:r>
            <a:endParaRPr lang="es-A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0500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1916832"/>
            <a:ext cx="8624858" cy="4301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251520" y="1325709"/>
            <a:ext cx="8424936" cy="400110"/>
          </a:xfrm>
          <a:prstGeom prst="rect">
            <a:avLst/>
          </a:prstGeom>
          <a:noFill/>
        </p:spPr>
        <p:txBody>
          <a:bodyPr wrap="square" rtlCol="0">
            <a:spAutoFit/>
          </a:bodyPr>
          <a:lstStyle/>
          <a:p>
            <a:r>
              <a:rPr lang="es-MX" sz="2000" b="1" dirty="0">
                <a:solidFill>
                  <a:schemeClr val="accent3">
                    <a:shade val="75000"/>
                  </a:schemeClr>
                </a:solidFill>
                <a:latin typeface="Arial" pitchFamily="34" charset="0"/>
                <a:ea typeface="+mj-ea"/>
                <a:cs typeface="Arial" pitchFamily="34" charset="0"/>
              </a:rPr>
              <a:t>Período 2020 – Ley 23548 Coparticipación Federal de Impuestos (1)</a:t>
            </a:r>
            <a:endParaRPr lang="es-AR" sz="2000" b="1" dirty="0">
              <a:solidFill>
                <a:schemeClr val="accent3">
                  <a:shade val="75000"/>
                </a:schemeClr>
              </a:solidFill>
              <a:latin typeface="Arial" pitchFamily="34" charset="0"/>
              <a:ea typeface="+mj-ea"/>
              <a:cs typeface="Arial" pitchFamily="34" charset="0"/>
            </a:endParaRPr>
          </a:p>
        </p:txBody>
      </p:sp>
    </p:spTree>
    <p:extLst>
      <p:ext uri="{BB962C8B-B14F-4D97-AF65-F5344CB8AC3E}">
        <p14:creationId xmlns:p14="http://schemas.microsoft.com/office/powerpoint/2010/main" val="940701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1 Gráfico"/>
          <p:cNvGraphicFramePr>
            <a:graphicFrameLocks/>
          </p:cNvGraphicFramePr>
          <p:nvPr>
            <p:extLst>
              <p:ext uri="{D42A27DB-BD31-4B8C-83A1-F6EECF244321}">
                <p14:modId xmlns:p14="http://schemas.microsoft.com/office/powerpoint/2010/main" val="995709430"/>
              </p:ext>
            </p:extLst>
          </p:nvPr>
        </p:nvGraphicFramePr>
        <p:xfrm>
          <a:off x="539552" y="1772816"/>
          <a:ext cx="8136904" cy="4536504"/>
        </p:xfrm>
        <a:graphic>
          <a:graphicData uri="http://schemas.openxmlformats.org/drawingml/2006/chart">
            <c:chart xmlns:c="http://schemas.openxmlformats.org/drawingml/2006/chart" xmlns:r="http://schemas.openxmlformats.org/officeDocument/2006/relationships" r:id="rId4"/>
          </a:graphicData>
        </a:graphic>
      </p:graphicFrame>
      <p:sp>
        <p:nvSpPr>
          <p:cNvPr id="9" name="Título 1">
            <a:extLst>
              <a:ext uri="{FF2B5EF4-FFF2-40B4-BE49-F238E27FC236}">
                <a16:creationId xmlns:a16="http://schemas.microsoft.com/office/drawing/2014/main" id="{EE7BB53F-EE8A-4A6C-B5AD-FE14129942E4}"/>
              </a:ext>
            </a:extLst>
          </p:cNvPr>
          <p:cNvSpPr txBox="1">
            <a:spLocks/>
          </p:cNvSpPr>
          <p:nvPr/>
        </p:nvSpPr>
        <p:spPr>
          <a:xfrm>
            <a:off x="273291" y="1251399"/>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Análisis de datos</a:t>
            </a:r>
            <a:endParaRPr lang="es-AR" sz="2800" dirty="0">
              <a:latin typeface="Arial" pitchFamily="34" charset="0"/>
              <a:cs typeface="Arial" pitchFamily="34" charset="0"/>
            </a:endParaRPr>
          </a:p>
        </p:txBody>
      </p:sp>
    </p:spTree>
    <p:extLst>
      <p:ext uri="{BB962C8B-B14F-4D97-AF65-F5344CB8AC3E}">
        <p14:creationId xmlns:p14="http://schemas.microsoft.com/office/powerpoint/2010/main" val="704703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78046"/>
            <a:ext cx="2808311" cy="56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F4F167A6-2DA4-4CE4-89A5-9A36EBF231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92953"/>
            <a:ext cx="2144139" cy="932701"/>
          </a:xfrm>
          <a:prstGeom prst="rect">
            <a:avLst/>
          </a:prstGeom>
          <a:noFill/>
          <a:extLst>
            <a:ext uri="{909E8E84-426E-40DD-AFC4-6F175D3DCCD1}">
              <a14:hiddenFill xmlns:a14="http://schemas.microsoft.com/office/drawing/2010/main">
                <a:solidFill>
                  <a:srgbClr val="FFFFFF"/>
                </a:solidFill>
              </a14:hiddenFill>
            </a:ext>
          </a:extLst>
        </p:spPr>
      </p:pic>
      <p:sp>
        <p:nvSpPr>
          <p:cNvPr id="8" name="Título 1">
            <a:extLst>
              <a:ext uri="{FF2B5EF4-FFF2-40B4-BE49-F238E27FC236}">
                <a16:creationId xmlns:a16="http://schemas.microsoft.com/office/drawing/2014/main" id="{EE7BB53F-EE8A-4A6C-B5AD-FE14129942E4}"/>
              </a:ext>
            </a:extLst>
          </p:cNvPr>
          <p:cNvSpPr txBox="1">
            <a:spLocks/>
          </p:cNvSpPr>
          <p:nvPr/>
        </p:nvSpPr>
        <p:spPr>
          <a:xfrm>
            <a:off x="273291" y="1251399"/>
            <a:ext cx="8403165" cy="73744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a:r>
              <a:rPr lang="es-ES" sz="2800" b="1" dirty="0">
                <a:latin typeface="Arial" pitchFamily="34" charset="0"/>
                <a:cs typeface="Arial" pitchFamily="34" charset="0"/>
              </a:rPr>
              <a:t>Análisis de datos</a:t>
            </a:r>
            <a:endParaRPr lang="es-AR" sz="2800" dirty="0">
              <a:latin typeface="Arial" pitchFamily="34" charset="0"/>
              <a:cs typeface="Arial" pitchFamily="34" charset="0"/>
            </a:endParaRPr>
          </a:p>
        </p:txBody>
      </p:sp>
      <p:graphicFrame>
        <p:nvGraphicFramePr>
          <p:cNvPr id="6" name="1 Gráfico"/>
          <p:cNvGraphicFramePr>
            <a:graphicFrameLocks/>
          </p:cNvGraphicFramePr>
          <p:nvPr>
            <p:extLst>
              <p:ext uri="{D42A27DB-BD31-4B8C-83A1-F6EECF244321}">
                <p14:modId xmlns:p14="http://schemas.microsoft.com/office/powerpoint/2010/main" val="1218548287"/>
              </p:ext>
            </p:extLst>
          </p:nvPr>
        </p:nvGraphicFramePr>
        <p:xfrm>
          <a:off x="467544" y="1772816"/>
          <a:ext cx="8208911" cy="43243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0127862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Civic</Template>
  <TotalTime>1014</TotalTime>
  <Words>1772</Words>
  <Application>Microsoft Office PowerPoint</Application>
  <PresentationFormat>Presentación en pantalla (4:3)</PresentationFormat>
  <Paragraphs>503</Paragraphs>
  <Slides>21</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21</vt:i4>
      </vt:variant>
    </vt:vector>
  </HeadingPairs>
  <TitlesOfParts>
    <vt:vector size="29" baseType="lpstr">
      <vt:lpstr>Arial</vt:lpstr>
      <vt:lpstr>Calibri</vt:lpstr>
      <vt:lpstr>Cambria Math</vt:lpstr>
      <vt:lpstr>Georgia</vt:lpstr>
      <vt:lpstr>Perpetua</vt:lpstr>
      <vt:lpstr>Wingdings</vt:lpstr>
      <vt:lpstr>Wingdings 2</vt:lpstr>
      <vt:lpstr>Civil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cintia</dc:creator>
  <cp:lastModifiedBy>Juan Vega</cp:lastModifiedBy>
  <cp:revision>30</cp:revision>
  <dcterms:created xsi:type="dcterms:W3CDTF">2020-09-20T15:24:56Z</dcterms:created>
  <dcterms:modified xsi:type="dcterms:W3CDTF">2020-09-24T02:56:16Z</dcterms:modified>
</cp:coreProperties>
</file>