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E2DD2-1938-46EC-BCA9-E71F5782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055EFF-B6CA-45F7-903A-11CBC35AB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FA582B-39A5-4BCF-ACC1-4245619D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5A046-C86D-43A0-B441-74B5D6A7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7798C-8640-4283-8BA1-F6E54DD6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1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1DCA7-053F-44CD-B989-EB6F8639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47B20-DC66-4B82-A7DD-C96D1F22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91BC8E-3295-44A6-B67B-39868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C314A-A291-4C9C-B325-E01D53C4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3A392-C0C1-4393-9391-853618EB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0E4A90-3C43-4CB4-8ED1-830D47BF6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3F9009-DB0D-4923-9FF6-8FC4A9B0F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C46F54-7E5C-441A-9580-2FA09883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854A-8F44-4208-85D5-4C30EB9F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B64F3-8539-487D-98AE-ACE66B64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7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9A2E-61B9-4A53-A80A-A4A9A402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821931-1C85-4123-A329-B4491383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28ADD-74CF-417E-A8E3-D790C9AF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16729-E73A-4B9C-B63C-B901819D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26EE77-C2EF-4FB6-AE9E-F806BB33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9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7D0A5-546D-4334-B58A-F813970C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385FE-4928-4624-8DE4-306F3EB6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73A81-2093-44C5-A902-531E85C3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CE19D2-52D1-4FD4-AE04-64898D95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CB333-91D1-4795-8BCF-DCB9621F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9AF3-3967-40D7-9C76-A0102EC9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7CDCB-8A35-41E3-9FD1-92D7305C0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A23F00-A3B1-4D91-9B66-C265C82B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19E4E5-573A-4534-966E-A0896C04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E16284-B34A-4267-BF4A-912E9DE2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208C47-90EC-403D-85C0-B9AEF490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1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DD214-874E-421F-A114-5780D404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A0FB4D-1A8C-4648-A32A-E188734B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9D3B1E-199D-4E8B-B1DB-AF5AFEA7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1F03D0-D865-4E3B-B856-60F80734D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23BA1B-D4FD-4B42-82F2-2F93E351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8B9A71-59F0-48D0-9503-32885566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BAAB89-63AC-4C62-974E-441842DB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CE324C-24E3-4716-A061-77D52CA1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48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606B5-C482-4782-BBA5-D215D59C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CBB3F5-750D-48EF-8A14-63A24095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73A482-D19B-4563-827D-5C0045B8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0827A4-8558-429A-90BD-E3EB5574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3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5ADD2F-F139-440A-9F54-6AC6D169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5D38E5-A43C-42BA-84D8-8E9CE3CF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45746-1591-40F3-A5E5-D80BC2F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1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6BCD1-C051-42E1-BBDC-A28BEE51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8E92BF-6B3F-4DFA-BDFB-3FAE90BE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912855-FD8F-40B0-A2AA-84DCAE455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F71E78-B7DD-4564-9F77-68DCE401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096436-9913-479F-9FE8-A404ECF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4E085-B0D5-4337-ADD0-5CB47996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8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86824-0DD2-4D2D-92C7-4E076CB7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354C2F-F324-47FC-BF5B-A5D01D797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0DCEE3-A1D5-40FA-B082-73CD7779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43E23E-5AA0-433A-A315-A3763A44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A7C25F-F529-4EA5-BB60-6426CCF3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694CBB-C987-4018-B9A6-0C98636C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7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9DC5BA-4B5E-4280-98B0-7DCBD2A3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78C73E-6D12-4281-879F-9523256D9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742D93-60E6-48EF-A63C-78F627F3E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44BC-826B-40B8-B711-8F040D58970A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7F161B-3C64-4365-B0DF-86D714CF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CABB9E-3180-4F84-BD8A-29021979F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12A6-1CAB-40BF-9125-38D76DE3FB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basalomao@benitosalomao.com.b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C7325-A4C1-477E-AD2A-96E6810A7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Dependência Fiscal, </a:t>
            </a:r>
            <a:r>
              <a:rPr lang="pt-BR" sz="4000" dirty="0" err="1"/>
              <a:t>Ilusión</a:t>
            </a:r>
            <a:r>
              <a:rPr lang="pt-BR" sz="4000" dirty="0"/>
              <a:t> Fiscal e </a:t>
            </a:r>
            <a:r>
              <a:rPr lang="pt-BR" sz="4000" dirty="0" err="1"/>
              <a:t>Dificultades</a:t>
            </a:r>
            <a:r>
              <a:rPr lang="pt-BR" sz="4000" dirty="0"/>
              <a:t> </a:t>
            </a:r>
            <a:r>
              <a:rPr lang="pt-BR" sz="4000" dirty="0" err="1"/>
              <a:t>Presupuestarias</a:t>
            </a:r>
            <a:r>
              <a:rPr lang="pt-BR" sz="4000" dirty="0"/>
              <a:t> em </a:t>
            </a:r>
            <a:r>
              <a:rPr lang="pt-BR" sz="4000" dirty="0" err="1"/>
              <a:t>los</a:t>
            </a:r>
            <a:r>
              <a:rPr lang="pt-BR" sz="4000" dirty="0"/>
              <a:t> Municípios </a:t>
            </a:r>
            <a:r>
              <a:rPr lang="pt-BR" sz="4000" dirty="0" err="1"/>
              <a:t>Brasileños</a:t>
            </a:r>
            <a:r>
              <a:rPr lang="pt-BR" sz="4000" dirty="0"/>
              <a:t>: Diagnóstico mediante Modelos de </a:t>
            </a:r>
            <a:r>
              <a:rPr lang="pt-BR" sz="4000" dirty="0" err="1"/>
              <a:t>Panel</a:t>
            </a:r>
            <a:r>
              <a:rPr lang="pt-BR" sz="4000" dirty="0"/>
              <a:t> Logit e Probit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70CDAC-3BA9-4E51-91D7-5CAE6CB0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68675"/>
          </a:xfrm>
        </p:spPr>
        <p:txBody>
          <a:bodyPr>
            <a:normAutofit/>
          </a:bodyPr>
          <a:lstStyle/>
          <a:p>
            <a:pPr algn="r"/>
            <a:endParaRPr lang="pt-BR" dirty="0"/>
          </a:p>
          <a:p>
            <a:pPr algn="r"/>
            <a:r>
              <a:rPr lang="pt-BR" dirty="0"/>
              <a:t>Benito Adelmo Salomão Neto</a:t>
            </a:r>
          </a:p>
          <a:p>
            <a:pPr algn="r"/>
            <a:r>
              <a:rPr lang="pt-BR" dirty="0"/>
              <a:t>Julio Fernando Costa Santos</a:t>
            </a:r>
          </a:p>
          <a:p>
            <a:pPr algn="r"/>
            <a:endParaRPr lang="pt-BR" dirty="0"/>
          </a:p>
          <a:p>
            <a:r>
              <a:rPr lang="pt-BR" dirty="0"/>
              <a:t>54ª Jornadas Internazionales de Finanzas Públicas</a:t>
            </a:r>
          </a:p>
        </p:txBody>
      </p:sp>
    </p:spTree>
    <p:extLst>
      <p:ext uri="{BB962C8B-B14F-4D97-AF65-F5344CB8AC3E}">
        <p14:creationId xmlns:p14="http://schemas.microsoft.com/office/powerpoint/2010/main" val="792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FF64-E459-4A06-B820-55736BBD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Metodo</a:t>
            </a:r>
            <a:r>
              <a:rPr lang="pt-BR" dirty="0"/>
              <a:t> de </a:t>
            </a:r>
            <a:r>
              <a:rPr lang="pt-BR" dirty="0" err="1"/>
              <a:t>Estimación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19BB15D-264E-463A-931F-5433029A2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err="1"/>
                  <a:t>Las</a:t>
                </a:r>
                <a:r>
                  <a:rPr lang="pt-BR" dirty="0"/>
                  <a:t> </a:t>
                </a:r>
                <a:r>
                  <a:rPr lang="pt-BR" dirty="0" err="1"/>
                  <a:t>ecuaciones</a:t>
                </a:r>
                <a:r>
                  <a:rPr lang="pt-BR" dirty="0"/>
                  <a:t> 3 y 4 se </a:t>
                </a:r>
                <a:r>
                  <a:rPr lang="pt-BR" dirty="0" err="1"/>
                  <a:t>estimarán</a:t>
                </a:r>
                <a:r>
                  <a:rPr lang="pt-BR" dirty="0"/>
                  <a:t> usando Probit, Logit para </a:t>
                </a:r>
                <a:r>
                  <a:rPr lang="pt-BR" dirty="0" err="1"/>
                  <a:t>datos</a:t>
                </a:r>
                <a:r>
                  <a:rPr lang="pt-BR" dirty="0"/>
                  <a:t> de </a:t>
                </a:r>
                <a:r>
                  <a:rPr lang="pt-BR" dirty="0" err="1"/>
                  <a:t>panel</a:t>
                </a:r>
                <a:r>
                  <a:rPr lang="pt-BR" dirty="0"/>
                  <a:t> y </a:t>
                </a:r>
                <a:r>
                  <a:rPr lang="pt-BR" dirty="0" err="1"/>
                  <a:t>también</a:t>
                </a:r>
                <a:r>
                  <a:rPr lang="pt-BR" dirty="0"/>
                  <a:t> </a:t>
                </a:r>
                <a:r>
                  <a:rPr lang="pt-BR" dirty="0" err="1"/>
                  <a:t>cross</a:t>
                </a:r>
                <a:r>
                  <a:rPr lang="pt-BR" dirty="0"/>
                  <a:t> </a:t>
                </a:r>
                <a:r>
                  <a:rPr lang="pt-BR" dirty="0" err="1"/>
                  <a:t>section</a:t>
                </a:r>
                <a:r>
                  <a:rPr lang="pt-BR" dirty="0"/>
                  <a:t> </a:t>
                </a:r>
                <a:r>
                  <a:rPr lang="pt-BR" dirty="0" err="1"/>
                  <a:t>pooled</a:t>
                </a:r>
                <a:r>
                  <a:rPr lang="pt-BR" dirty="0"/>
                  <a:t>.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{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𝑐𝑢𝑚𝑝𝑟𝑖𝑟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𝐿𝑅𝐹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𝑑𝑒𝑠𝑐𝑢𝑚𝑝𝑟𝑖𝑟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𝐿𝑅𝐹</m:t>
                        </m:r>
                      </m:sup>
                    </m:sSubSup>
                  </m:oMath>
                </a14:m>
                <a:r>
                  <a:rPr lang="pt-BR" dirty="0"/>
                  <a:t>					(1)</a:t>
                </a:r>
              </a:p>
              <a:p>
                <a:endParaRPr lang="pt-BR" dirty="0"/>
              </a:p>
              <a:p>
                <a:r>
                  <a:rPr lang="pt-BR" dirty="0"/>
                  <a:t>El critério para </a:t>
                </a:r>
                <a:r>
                  <a:rPr lang="pt-BR" dirty="0" err="1"/>
                  <a:t>la</a:t>
                </a:r>
                <a:r>
                  <a:rPr lang="pt-BR" dirty="0"/>
                  <a:t> </a:t>
                </a:r>
                <a:r>
                  <a:rPr lang="pt-BR" dirty="0" err="1"/>
                  <a:t>variable</a:t>
                </a:r>
                <a:r>
                  <a:rPr lang="pt-BR" dirty="0"/>
                  <a:t> 1 es </a:t>
                </a:r>
                <a:r>
                  <a:rPr lang="pt-BR" dirty="0" err="1"/>
                  <a:t>el</a:t>
                </a:r>
                <a:r>
                  <a:rPr lang="pt-BR" dirty="0"/>
                  <a:t> município que rompe </a:t>
                </a:r>
                <a:r>
                  <a:rPr lang="pt-BR" dirty="0" err="1"/>
                  <a:t>el</a:t>
                </a:r>
                <a:r>
                  <a:rPr lang="pt-BR" dirty="0"/>
                  <a:t> </a:t>
                </a:r>
                <a:r>
                  <a:rPr lang="pt-BR" dirty="0" err="1"/>
                  <a:t>límite</a:t>
                </a:r>
                <a:r>
                  <a:rPr lang="pt-BR" dirty="0"/>
                  <a:t> de Alerta (49%) de </a:t>
                </a:r>
                <a:r>
                  <a:rPr lang="pt-BR" dirty="0" err="1"/>
                  <a:t>la</a:t>
                </a:r>
                <a:r>
                  <a:rPr lang="pt-BR" dirty="0"/>
                  <a:t> LRF.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19BB15D-264E-463A-931F-5433029A2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03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1EBD5-C7B6-4181-A20C-66E03401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</a:t>
            </a:r>
            <a:r>
              <a:rPr lang="pt-BR" dirty="0" err="1"/>
              <a:t>Efectos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Transferencias</a:t>
            </a:r>
            <a:r>
              <a:rPr lang="pt-BR" dirty="0"/>
              <a:t> Corrientes em </a:t>
            </a:r>
            <a:r>
              <a:rPr lang="pt-BR" dirty="0" err="1"/>
              <a:t>el</a:t>
            </a:r>
            <a:r>
              <a:rPr lang="pt-BR" dirty="0"/>
              <a:t> Gasto de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Municial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89FE8AB-E7A3-4CBD-B915-C2102B4C4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251372"/>
              </p:ext>
            </p:extLst>
          </p:nvPr>
        </p:nvGraphicFramePr>
        <p:xfrm>
          <a:off x="2173358" y="1815548"/>
          <a:ext cx="7288690" cy="44262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57738">
                  <a:extLst>
                    <a:ext uri="{9D8B030D-6E8A-4147-A177-3AD203B41FA5}">
                      <a16:colId xmlns:a16="http://schemas.microsoft.com/office/drawing/2014/main" val="559818061"/>
                    </a:ext>
                  </a:extLst>
                </a:gridCol>
                <a:gridCol w="1457738">
                  <a:extLst>
                    <a:ext uri="{9D8B030D-6E8A-4147-A177-3AD203B41FA5}">
                      <a16:colId xmlns:a16="http://schemas.microsoft.com/office/drawing/2014/main" val="2858004822"/>
                    </a:ext>
                  </a:extLst>
                </a:gridCol>
                <a:gridCol w="1457738">
                  <a:extLst>
                    <a:ext uri="{9D8B030D-6E8A-4147-A177-3AD203B41FA5}">
                      <a16:colId xmlns:a16="http://schemas.microsoft.com/office/drawing/2014/main" val="4201674936"/>
                    </a:ext>
                  </a:extLst>
                </a:gridCol>
                <a:gridCol w="1457738">
                  <a:extLst>
                    <a:ext uri="{9D8B030D-6E8A-4147-A177-3AD203B41FA5}">
                      <a16:colId xmlns:a16="http://schemas.microsoft.com/office/drawing/2014/main" val="2177645993"/>
                    </a:ext>
                  </a:extLst>
                </a:gridCol>
                <a:gridCol w="1457738">
                  <a:extLst>
                    <a:ext uri="{9D8B030D-6E8A-4147-A177-3AD203B41FA5}">
                      <a16:colId xmlns:a16="http://schemas.microsoft.com/office/drawing/2014/main" val="4223425664"/>
                    </a:ext>
                  </a:extLst>
                </a:gridCol>
              </a:tblGrid>
              <a:tr h="2310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Modelos Estatísticos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74756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 - Logit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 - Probit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III - Plogit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IV - Pprobit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565679326"/>
                  </a:ext>
                </a:extLst>
              </a:tr>
              <a:tr h="448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Transferências/RCL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3.36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1.96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3.46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1.91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634869019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073649820"/>
                  </a:ext>
                </a:extLst>
              </a:tr>
              <a:tr h="448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Tributarias/RCL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125438564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(0.47)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625503155"/>
                  </a:ext>
                </a:extLst>
              </a:tr>
              <a:tr h="23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Ln(PIB)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772303665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302444569"/>
                  </a:ext>
                </a:extLst>
              </a:tr>
              <a:tr h="23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Ln(PEA)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0.37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0.50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0.28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564606657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064981361"/>
                  </a:ext>
                </a:extLst>
              </a:tr>
              <a:tr h="448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Ensino Médio/PEA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2087930901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(0.06)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4182255298"/>
                  </a:ext>
                </a:extLst>
              </a:tr>
              <a:tr h="23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Constante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-7.03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-4.17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-8.45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-4.75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2045537853"/>
                  </a:ext>
                </a:extLst>
              </a:tr>
              <a:tr h="23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(0.38)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797948901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Sigma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1.55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0.91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573262766"/>
                  </a:ext>
                </a:extLst>
              </a:tr>
              <a:tr h="24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(0.02)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351341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3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C9D45-D9AF-43BA-AD12-992F4D8B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</a:t>
            </a:r>
            <a:r>
              <a:rPr lang="pt-BR" dirty="0" err="1"/>
              <a:t>Efectos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Transferencias</a:t>
            </a:r>
            <a:r>
              <a:rPr lang="pt-BR" dirty="0"/>
              <a:t> Corrientes em </a:t>
            </a:r>
            <a:r>
              <a:rPr lang="pt-BR" dirty="0" err="1"/>
              <a:t>el</a:t>
            </a:r>
            <a:r>
              <a:rPr lang="pt-BR" dirty="0"/>
              <a:t> Gasto de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Municial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C883AF0-C155-4863-8A33-ACF80D306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59096"/>
              </p:ext>
            </p:extLst>
          </p:nvPr>
        </p:nvGraphicFramePr>
        <p:xfrm>
          <a:off x="855420" y="1819157"/>
          <a:ext cx="10481160" cy="46737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6232">
                  <a:extLst>
                    <a:ext uri="{9D8B030D-6E8A-4147-A177-3AD203B41FA5}">
                      <a16:colId xmlns:a16="http://schemas.microsoft.com/office/drawing/2014/main" val="170552807"/>
                    </a:ext>
                  </a:extLst>
                </a:gridCol>
                <a:gridCol w="2096232">
                  <a:extLst>
                    <a:ext uri="{9D8B030D-6E8A-4147-A177-3AD203B41FA5}">
                      <a16:colId xmlns:a16="http://schemas.microsoft.com/office/drawing/2014/main" val="338294981"/>
                    </a:ext>
                  </a:extLst>
                </a:gridCol>
                <a:gridCol w="2096232">
                  <a:extLst>
                    <a:ext uri="{9D8B030D-6E8A-4147-A177-3AD203B41FA5}">
                      <a16:colId xmlns:a16="http://schemas.microsoft.com/office/drawing/2014/main" val="4235442407"/>
                    </a:ext>
                  </a:extLst>
                </a:gridCol>
                <a:gridCol w="2096232">
                  <a:extLst>
                    <a:ext uri="{9D8B030D-6E8A-4147-A177-3AD203B41FA5}">
                      <a16:colId xmlns:a16="http://schemas.microsoft.com/office/drawing/2014/main" val="1838005417"/>
                    </a:ext>
                  </a:extLst>
                </a:gridCol>
                <a:gridCol w="2096232">
                  <a:extLst>
                    <a:ext uri="{9D8B030D-6E8A-4147-A177-3AD203B41FA5}">
                      <a16:colId xmlns:a16="http://schemas.microsoft.com/office/drawing/2014/main" val="2329634132"/>
                    </a:ext>
                  </a:extLst>
                </a:gridCol>
              </a:tblGrid>
              <a:tr h="21244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Modelos Estatísticos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18463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 – Logit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 - Probit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III - Plogit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IV – Pprobit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46305353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Transferências/RCL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3.23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1.89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3.37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1.86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09181807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967058892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Tributarias/RCL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0.53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392828068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(0.47)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047125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Ln(PIB)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860289563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12728416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Ln(PEA)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0.53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0.32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0.72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0.42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74738550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41950234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Ensino Médio/PEA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0.13</a:t>
                      </a:r>
                      <a:r>
                        <a:rPr lang="pt-BR" sz="1100" baseline="30000">
                          <a:effectLst/>
                        </a:rPr>
                        <a:t>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3798145736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(0.06)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844694821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População &gt; 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1.21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0.75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1.45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0.86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3208259094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967771604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População entre 20 e 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1.02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0.63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1.08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0.64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398787112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(0.06)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235886524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População entre 50 e 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0.72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0.44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0.71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0.42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3063998159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(0.10)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4289079279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(Constante)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-9.48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-5.69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-11.67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-6.68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59130996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(0.20)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(0.64)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(0.37)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3536143693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Sigma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1.53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0.90</a:t>
                      </a:r>
                      <a:r>
                        <a:rPr lang="pt-BR" sz="1100" baseline="30000">
                          <a:effectLst/>
                        </a:rPr>
                        <a:t>***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2114361586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(0.04)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(0.02)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9494" marB="9494" anchor="ctr"/>
                </a:tc>
                <a:extLst>
                  <a:ext uri="{0D108BD9-81ED-4DB2-BD59-A6C34878D82A}">
                    <a16:rowId xmlns:a16="http://schemas.microsoft.com/office/drawing/2014/main" val="163133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3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307B8-E1B4-4D11-942F-FD3CFDCC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Consideraciones</a:t>
            </a:r>
            <a:r>
              <a:rPr lang="pt-BR" dirty="0"/>
              <a:t> </a:t>
            </a:r>
            <a:r>
              <a:rPr lang="pt-BR" dirty="0" err="1"/>
              <a:t>Finales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7B43D6-CC98-4FF3-A0CB-539DC0A59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observo que </a:t>
            </a:r>
            <a:r>
              <a:rPr lang="pt-BR" dirty="0" err="1"/>
              <a:t>el</a:t>
            </a:r>
            <a:r>
              <a:rPr lang="pt-BR" dirty="0"/>
              <a:t> aumento de </a:t>
            </a:r>
            <a:r>
              <a:rPr lang="pt-BR" dirty="0" err="1"/>
              <a:t>las</a:t>
            </a:r>
            <a:r>
              <a:rPr lang="pt-BR" dirty="0"/>
              <a:t> transferências </a:t>
            </a:r>
            <a:r>
              <a:rPr lang="pt-BR" dirty="0" err="1"/>
              <a:t>corrientes</a:t>
            </a:r>
            <a:r>
              <a:rPr lang="pt-BR" dirty="0"/>
              <a:t> em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presupuesto</a:t>
            </a:r>
            <a:r>
              <a:rPr lang="pt-BR" dirty="0"/>
              <a:t> local aumenta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probabilidad</a:t>
            </a:r>
            <a:r>
              <a:rPr lang="pt-BR" dirty="0"/>
              <a:t> de que </a:t>
            </a:r>
            <a:r>
              <a:rPr lang="pt-BR" dirty="0" err="1"/>
              <a:t>los</a:t>
            </a:r>
            <a:r>
              <a:rPr lang="pt-BR" dirty="0"/>
              <a:t> municípios no </a:t>
            </a:r>
            <a:r>
              <a:rPr lang="pt-BR" dirty="0" err="1"/>
              <a:t>cumplam</a:t>
            </a:r>
            <a:r>
              <a:rPr lang="pt-BR" dirty="0"/>
              <a:t> com </a:t>
            </a:r>
            <a:r>
              <a:rPr lang="pt-BR" dirty="0" err="1"/>
              <a:t>el</a:t>
            </a:r>
            <a:r>
              <a:rPr lang="pt-BR" dirty="0"/>
              <a:t> top de gasto de </a:t>
            </a:r>
            <a:r>
              <a:rPr lang="pt-BR" dirty="0" err="1"/>
              <a:t>personal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LRF.</a:t>
            </a:r>
          </a:p>
          <a:p>
            <a:endParaRPr lang="pt-BR" dirty="0"/>
          </a:p>
          <a:p>
            <a:r>
              <a:rPr lang="pt-BR" dirty="0" err="1"/>
              <a:t>También</a:t>
            </a:r>
            <a:r>
              <a:rPr lang="pt-BR" dirty="0"/>
              <a:t> se observo que em </a:t>
            </a:r>
            <a:r>
              <a:rPr lang="pt-BR" dirty="0" err="1"/>
              <a:t>los</a:t>
            </a:r>
            <a:r>
              <a:rPr lang="pt-BR" dirty="0"/>
              <a:t> municípios más </a:t>
            </a:r>
            <a:r>
              <a:rPr lang="pt-BR" dirty="0" err="1"/>
              <a:t>pequeños</a:t>
            </a:r>
            <a:r>
              <a:rPr lang="pt-BR" dirty="0"/>
              <a:t>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probabilidad</a:t>
            </a:r>
            <a:r>
              <a:rPr lang="pt-BR" dirty="0"/>
              <a:t> de que </a:t>
            </a:r>
            <a:r>
              <a:rPr lang="pt-BR" dirty="0" err="1"/>
              <a:t>los</a:t>
            </a:r>
            <a:r>
              <a:rPr lang="pt-BR" dirty="0"/>
              <a:t> municípios </a:t>
            </a:r>
            <a:r>
              <a:rPr lang="pt-BR" dirty="0" err="1"/>
              <a:t>incumplan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limite legal de </a:t>
            </a:r>
            <a:r>
              <a:rPr lang="pt-BR" dirty="0" err="1"/>
              <a:t>la</a:t>
            </a:r>
            <a:r>
              <a:rPr lang="pt-BR" dirty="0"/>
              <a:t> LRF com gastos de </a:t>
            </a:r>
            <a:r>
              <a:rPr lang="pt-BR" dirty="0" err="1"/>
              <a:t>personal</a:t>
            </a:r>
            <a:r>
              <a:rPr lang="pt-BR" dirty="0"/>
              <a:t> es </a:t>
            </a:r>
            <a:r>
              <a:rPr lang="pt-BR" dirty="0" err="1"/>
              <a:t>mayor</a:t>
            </a:r>
            <a:r>
              <a:rPr lang="pt-BR" dirty="0"/>
              <a:t> em </a:t>
            </a:r>
            <a:r>
              <a:rPr lang="pt-BR" dirty="0" err="1"/>
              <a:t>relación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municípios más </a:t>
            </a:r>
            <a:r>
              <a:rPr lang="pt-BR" dirty="0" err="1"/>
              <a:t>pequeños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74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61D7C-46D2-4505-B779-2D5550D8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Muchas</a:t>
            </a:r>
            <a:r>
              <a:rPr lang="pt-BR" dirty="0"/>
              <a:t> </a:t>
            </a:r>
            <a:r>
              <a:rPr lang="pt-BR" dirty="0" err="1"/>
              <a:t>Gracias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DB5ED2-FD48-467E-BE25-8E7632A56A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/>
              <a:t>Contactos</a:t>
            </a:r>
            <a:r>
              <a:rPr lang="pt-BR" dirty="0"/>
              <a:t>:</a:t>
            </a:r>
          </a:p>
          <a:p>
            <a:r>
              <a:rPr lang="pt-BR" dirty="0" err="1"/>
              <a:t>Correo</a:t>
            </a:r>
            <a:endParaRPr lang="pt-BR" dirty="0"/>
          </a:p>
          <a:p>
            <a:r>
              <a:rPr lang="pt-BR" sz="2400" dirty="0">
                <a:hlinkClick r:id="rId2"/>
              </a:rPr>
              <a:t>basalomao@benitosalomao.com.br</a:t>
            </a:r>
            <a:endParaRPr lang="pt-BR" sz="2400" dirty="0"/>
          </a:p>
          <a:p>
            <a:endParaRPr lang="pt-BR" dirty="0"/>
          </a:p>
          <a:p>
            <a:r>
              <a:rPr lang="pt-BR" dirty="0" err="1"/>
              <a:t>Twitter</a:t>
            </a:r>
            <a:r>
              <a:rPr lang="pt-BR" dirty="0"/>
              <a:t> e </a:t>
            </a:r>
            <a:r>
              <a:rPr lang="pt-BR" dirty="0" err="1"/>
              <a:t>Facebook</a:t>
            </a:r>
            <a:r>
              <a:rPr lang="pt-BR" dirty="0"/>
              <a:t>: @</a:t>
            </a:r>
            <a:r>
              <a:rPr lang="pt-BR" dirty="0" err="1"/>
              <a:t>BenitoSalomão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9219ADC-4205-4AD4-9B62-C1B16F7228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1944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B369D-A708-4BF3-AFCE-54469E54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Introducción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0A1B0-DF31-4B4A-9F21-16DF0522F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Preocupación</a:t>
            </a:r>
            <a:r>
              <a:rPr lang="pt-BR" dirty="0"/>
              <a:t>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sostenibilidad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municípios </a:t>
            </a:r>
            <a:r>
              <a:rPr lang="pt-BR" dirty="0" err="1"/>
              <a:t>brasileños</a:t>
            </a:r>
            <a:endParaRPr lang="pt-BR" dirty="0"/>
          </a:p>
          <a:p>
            <a:r>
              <a:rPr lang="pt-BR" dirty="0" err="1"/>
              <a:t>Formulación</a:t>
            </a:r>
            <a:r>
              <a:rPr lang="pt-BR" dirty="0"/>
              <a:t> de </a:t>
            </a:r>
            <a:r>
              <a:rPr lang="pt-BR" dirty="0" err="1"/>
              <a:t>reglas</a:t>
            </a:r>
            <a:r>
              <a:rPr lang="pt-BR" dirty="0"/>
              <a:t> </a:t>
            </a:r>
            <a:r>
              <a:rPr lang="pt-BR" dirty="0" err="1"/>
              <a:t>presupuestarias</a:t>
            </a:r>
            <a:endParaRPr lang="pt-BR" dirty="0"/>
          </a:p>
          <a:p>
            <a:r>
              <a:rPr lang="pt-BR" dirty="0" err="1"/>
              <a:t>Gran</a:t>
            </a:r>
            <a:r>
              <a:rPr lang="pt-BR" dirty="0"/>
              <a:t> parte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ingresos</a:t>
            </a:r>
            <a:r>
              <a:rPr lang="pt-BR" dirty="0"/>
              <a:t> por subvenciones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presupuesto</a:t>
            </a:r>
            <a:endParaRPr lang="pt-BR" dirty="0"/>
          </a:p>
          <a:p>
            <a:r>
              <a:rPr lang="es-ES" dirty="0"/>
              <a:t>¿Puede la dependencia fiscal causar ilusión fiscal en los municipios brasileños?</a:t>
            </a:r>
          </a:p>
          <a:p>
            <a:r>
              <a:rPr lang="es-ES" dirty="0"/>
              <a:t>¿Puede la dependencia fiscal facilitar la captación de recursos públicos por parte de </a:t>
            </a:r>
            <a:r>
              <a:rPr lang="es-ES"/>
              <a:t>grupos rent </a:t>
            </a:r>
            <a:r>
              <a:rPr lang="es-ES" dirty="0"/>
              <a:t>seekings en los municipios brasileños?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44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E5AE4-567D-42AD-A407-DBA22A4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Suposiciones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892B4-228D-4A01-89AF-88D17057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excesiva dependencia fiscal de las transferencias y la presencia de una ilusión fiscal pueden favorecer la captación de recursos públicos por parte de grupos rent seekings.</a:t>
            </a:r>
          </a:p>
          <a:p>
            <a:r>
              <a:rPr lang="es-ES" dirty="0"/>
              <a:t>En el artículo utilizamos como proxy para los rent seekings los gastos con la burocracia (personal).</a:t>
            </a:r>
          </a:p>
          <a:p>
            <a:r>
              <a:rPr lang="es-ES" dirty="0"/>
              <a:t>En Brasil, existe la </a:t>
            </a:r>
            <a:r>
              <a:rPr lang="es-ES" dirty="0" err="1"/>
              <a:t>Lei</a:t>
            </a:r>
            <a:r>
              <a:rPr lang="es-ES" dirty="0"/>
              <a:t> de </a:t>
            </a:r>
            <a:r>
              <a:rPr lang="es-ES" dirty="0" err="1"/>
              <a:t>Responsabilidade</a:t>
            </a:r>
            <a:r>
              <a:rPr lang="es-ES" dirty="0"/>
              <a:t> Fiscal que impone un límite del 54% de los ingresos netos de los municipios para gastos de personal.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64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743A3-AA54-495F-98A1-678CE6DC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Hipótesis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24DDC-2E5C-469B-B9D2-6A683753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hipótesis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artículo es que </a:t>
            </a:r>
            <a:r>
              <a:rPr lang="pt-BR" dirty="0" err="1"/>
              <a:t>el</a:t>
            </a:r>
            <a:r>
              <a:rPr lang="pt-BR" dirty="0"/>
              <a:t> aumento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ingresos</a:t>
            </a:r>
            <a:r>
              <a:rPr lang="pt-BR" dirty="0"/>
              <a:t> por </a:t>
            </a:r>
            <a:r>
              <a:rPr lang="pt-BR" dirty="0" err="1"/>
              <a:t>transferencias</a:t>
            </a:r>
            <a:r>
              <a:rPr lang="pt-BR" dirty="0"/>
              <a:t> </a:t>
            </a:r>
            <a:r>
              <a:rPr lang="pt-BR" dirty="0" err="1"/>
              <a:t>corriente</a:t>
            </a:r>
            <a:r>
              <a:rPr lang="pt-BR" dirty="0"/>
              <a:t> aumenta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probabilidad</a:t>
            </a:r>
            <a:r>
              <a:rPr lang="pt-BR" dirty="0"/>
              <a:t> de que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gobierno</a:t>
            </a:r>
            <a:r>
              <a:rPr lang="pt-BR" dirty="0"/>
              <a:t> local </a:t>
            </a:r>
            <a:r>
              <a:rPr lang="pt-BR" dirty="0" err="1"/>
              <a:t>incumpla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límite</a:t>
            </a:r>
            <a:r>
              <a:rPr lang="pt-BR" dirty="0"/>
              <a:t> de gasto de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impuesto</a:t>
            </a:r>
            <a:r>
              <a:rPr lang="pt-BR" dirty="0"/>
              <a:t> por </a:t>
            </a:r>
            <a:r>
              <a:rPr lang="pt-BR" dirty="0" err="1"/>
              <a:t>la</a:t>
            </a:r>
            <a:r>
              <a:rPr lang="pt-BR" dirty="0"/>
              <a:t> Lei de Responsabilidade Fiscal.</a:t>
            </a:r>
          </a:p>
          <a:p>
            <a:endParaRPr lang="pt-BR" dirty="0"/>
          </a:p>
          <a:p>
            <a:r>
              <a:rPr lang="pt-BR" dirty="0"/>
              <a:t>La </a:t>
            </a:r>
            <a:r>
              <a:rPr lang="pt-BR" dirty="0" err="1"/>
              <a:t>otra</a:t>
            </a:r>
            <a:r>
              <a:rPr lang="pt-BR" dirty="0"/>
              <a:t> </a:t>
            </a:r>
            <a:r>
              <a:rPr lang="pt-BR" dirty="0" err="1"/>
              <a:t>hipótesis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artículo es que em </a:t>
            </a:r>
            <a:r>
              <a:rPr lang="pt-BR" dirty="0" err="1"/>
              <a:t>los</a:t>
            </a:r>
            <a:r>
              <a:rPr lang="pt-BR" dirty="0"/>
              <a:t> municípios </a:t>
            </a:r>
            <a:r>
              <a:rPr lang="pt-BR" dirty="0" err="1"/>
              <a:t>con</a:t>
            </a:r>
            <a:r>
              <a:rPr lang="pt-BR" dirty="0"/>
              <a:t> menor </a:t>
            </a:r>
            <a:r>
              <a:rPr lang="pt-BR" dirty="0" err="1"/>
              <a:t>población</a:t>
            </a:r>
            <a:r>
              <a:rPr lang="pt-BR" dirty="0"/>
              <a:t>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probabilidad</a:t>
            </a:r>
            <a:r>
              <a:rPr lang="pt-BR" dirty="0"/>
              <a:t> de </a:t>
            </a:r>
            <a:r>
              <a:rPr lang="pt-BR" dirty="0" err="1"/>
              <a:t>incumplir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limite de </a:t>
            </a:r>
            <a:r>
              <a:rPr lang="pt-BR" dirty="0" err="1"/>
              <a:t>la</a:t>
            </a:r>
            <a:r>
              <a:rPr lang="pt-BR" dirty="0"/>
              <a:t> Lei de Responsabilidade Fiscal es </a:t>
            </a:r>
            <a:r>
              <a:rPr lang="pt-BR" dirty="0" err="1"/>
              <a:t>mayor</a:t>
            </a:r>
            <a:r>
              <a:rPr lang="pt-BR" dirty="0"/>
              <a:t> em </a:t>
            </a:r>
            <a:r>
              <a:rPr lang="pt-BR" dirty="0" err="1"/>
              <a:t>relación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municípios </a:t>
            </a:r>
            <a:r>
              <a:rPr lang="pt-BR" dirty="0" err="1"/>
              <a:t>con</a:t>
            </a:r>
            <a:r>
              <a:rPr lang="pt-BR" dirty="0"/>
              <a:t> menor </a:t>
            </a:r>
            <a:r>
              <a:rPr lang="pt-BR" dirty="0" err="1"/>
              <a:t>población</a:t>
            </a:r>
            <a:r>
              <a:rPr lang="pt-BR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12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8B06E9-1479-41C7-8CD5-54D9E6C6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La Lei de Responsabilidade Fiscal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01E3C-AD80-4429-B0F4-8A66D4DA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dirty="0"/>
              <a:t>Lei Complementar 101/2000</a:t>
            </a:r>
          </a:p>
          <a:p>
            <a:endParaRPr lang="pt-BR" dirty="0"/>
          </a:p>
          <a:p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Gobiernos</a:t>
            </a:r>
            <a:r>
              <a:rPr lang="pt-BR" dirty="0"/>
              <a:t> </a:t>
            </a:r>
            <a:r>
              <a:rPr lang="pt-BR" dirty="0" err="1"/>
              <a:t>Locales</a:t>
            </a:r>
            <a:r>
              <a:rPr lang="pt-BR" dirty="0"/>
              <a:t> </a:t>
            </a:r>
            <a:r>
              <a:rPr lang="pt-BR" dirty="0" err="1"/>
              <a:t>existen</a:t>
            </a:r>
            <a:r>
              <a:rPr lang="pt-BR" dirty="0"/>
              <a:t> três limites al gasto de </a:t>
            </a:r>
            <a:r>
              <a:rPr lang="pt-BR" dirty="0" err="1"/>
              <a:t>personal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 err="1"/>
              <a:t>Límite</a:t>
            </a:r>
            <a:r>
              <a:rPr lang="pt-BR" dirty="0"/>
              <a:t> Legal – 54% de </a:t>
            </a:r>
            <a:r>
              <a:rPr lang="pt-BR" dirty="0" err="1"/>
              <a:t>los</a:t>
            </a:r>
            <a:r>
              <a:rPr lang="pt-BR" dirty="0"/>
              <a:t> ingressos </a:t>
            </a:r>
            <a:r>
              <a:rPr lang="pt-BR" dirty="0" err="1"/>
              <a:t>corrientes</a:t>
            </a:r>
            <a:r>
              <a:rPr lang="pt-BR" dirty="0"/>
              <a:t> netos (art. 20)</a:t>
            </a:r>
          </a:p>
          <a:p>
            <a:pPr lvl="1"/>
            <a:r>
              <a:rPr lang="pt-BR" dirty="0" err="1"/>
              <a:t>Límite</a:t>
            </a:r>
            <a:r>
              <a:rPr lang="pt-BR" dirty="0"/>
              <a:t> Prudencial – 51,3% de </a:t>
            </a:r>
            <a:r>
              <a:rPr lang="pt-BR" dirty="0" err="1"/>
              <a:t>los</a:t>
            </a:r>
            <a:r>
              <a:rPr lang="pt-BR" dirty="0"/>
              <a:t> ingressos </a:t>
            </a:r>
            <a:r>
              <a:rPr lang="pt-BR" dirty="0" err="1"/>
              <a:t>corrientes</a:t>
            </a:r>
            <a:r>
              <a:rPr lang="pt-BR" dirty="0"/>
              <a:t> netos (art. 22)</a:t>
            </a:r>
          </a:p>
          <a:p>
            <a:pPr lvl="1"/>
            <a:r>
              <a:rPr lang="pt-BR" dirty="0" err="1"/>
              <a:t>Límite</a:t>
            </a:r>
            <a:r>
              <a:rPr lang="pt-BR" dirty="0"/>
              <a:t> de Alerta – 48,6% de </a:t>
            </a:r>
            <a:r>
              <a:rPr lang="pt-BR" dirty="0" err="1"/>
              <a:t>los</a:t>
            </a:r>
            <a:r>
              <a:rPr lang="pt-BR" dirty="0"/>
              <a:t> ingressos </a:t>
            </a:r>
            <a:r>
              <a:rPr lang="pt-BR" dirty="0" err="1"/>
              <a:t>corrientes</a:t>
            </a:r>
            <a:r>
              <a:rPr lang="pt-BR" dirty="0"/>
              <a:t> netos (art. 59)</a:t>
            </a:r>
          </a:p>
        </p:txBody>
      </p:sp>
    </p:spTree>
    <p:extLst>
      <p:ext uri="{BB962C8B-B14F-4D97-AF65-F5344CB8AC3E}">
        <p14:creationId xmlns:p14="http://schemas.microsoft.com/office/powerpoint/2010/main" val="164210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8B2601-A2FF-4B24-8B11-0F8F3FB0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/>
              <a:t>Evolución</a:t>
            </a:r>
            <a:r>
              <a:rPr lang="en-US" sz="4000" dirty="0"/>
              <a:t> de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gastos</a:t>
            </a:r>
            <a:r>
              <a:rPr lang="en-US" sz="4000" dirty="0"/>
              <a:t> de personal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municípios</a:t>
            </a:r>
            <a:r>
              <a:rPr lang="en-US" sz="4000" dirty="0"/>
              <a:t> </a:t>
            </a:r>
            <a:r>
              <a:rPr lang="en-US" sz="4000" dirty="0" err="1"/>
              <a:t>brasileños</a:t>
            </a:r>
            <a:endParaRPr lang="en-US" sz="3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86A9487D-C100-4743-A36B-943B6CD5F05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7025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B6E5E-EE81-4F41-8B6A-88DF94CF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Evolución</a:t>
            </a:r>
            <a:r>
              <a:rPr lang="en-US" sz="3100" dirty="0"/>
              <a:t> de </a:t>
            </a:r>
            <a:r>
              <a:rPr lang="en-US" sz="3100" dirty="0" err="1"/>
              <a:t>los</a:t>
            </a:r>
            <a:r>
              <a:rPr lang="en-US" sz="3100" dirty="0"/>
              <a:t> </a:t>
            </a:r>
            <a:r>
              <a:rPr lang="en-US" sz="3100" dirty="0" err="1"/>
              <a:t>gastos</a:t>
            </a:r>
            <a:r>
              <a:rPr lang="en-US" sz="3100" dirty="0"/>
              <a:t> de personal </a:t>
            </a:r>
            <a:r>
              <a:rPr lang="en-US" sz="3100" dirty="0" err="1"/>
              <a:t>en</a:t>
            </a:r>
            <a:r>
              <a:rPr lang="en-US" sz="3100" dirty="0"/>
              <a:t> </a:t>
            </a:r>
            <a:r>
              <a:rPr lang="en-US" sz="3100" dirty="0" err="1"/>
              <a:t>los</a:t>
            </a:r>
            <a:r>
              <a:rPr lang="en-US" sz="3100" dirty="0"/>
              <a:t> </a:t>
            </a:r>
            <a:r>
              <a:rPr lang="en-US" sz="3100" dirty="0" err="1"/>
              <a:t>municípios</a:t>
            </a:r>
            <a:r>
              <a:rPr lang="en-US" sz="3100" dirty="0"/>
              <a:t> </a:t>
            </a:r>
            <a:r>
              <a:rPr lang="en-US" sz="3100" dirty="0" err="1"/>
              <a:t>brasileños</a:t>
            </a:r>
            <a:r>
              <a:rPr lang="en-US" sz="3100" dirty="0"/>
              <a:t> y la LRF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2E9821-003D-438B-B751-1F5AA93E39C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33715" y="1690688"/>
            <a:ext cx="9085942" cy="46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CFDFD-8EE7-4CCB-8872-4CB62F03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Los </a:t>
            </a:r>
            <a:r>
              <a:rPr lang="pt-BR" dirty="0" err="1"/>
              <a:t>ingresos</a:t>
            </a:r>
            <a:r>
              <a:rPr lang="pt-BR" dirty="0"/>
              <a:t> por transferências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más importantes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presupuesto</a:t>
            </a:r>
            <a:r>
              <a:rPr lang="pt-BR" dirty="0"/>
              <a:t> municipal.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319A78-14B0-419D-AFCC-CD77E6F278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825625"/>
            <a:ext cx="9753599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274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1B9C-C644-49AC-AAAE-86760056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Empíricas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53A2126-AD27-4233-95AA-1C87E088D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err="1"/>
                  <a:t>Estimación</a:t>
                </a:r>
                <a:r>
                  <a:rPr lang="pt-BR" dirty="0"/>
                  <a:t> de dos </a:t>
                </a:r>
                <a:r>
                  <a:rPr lang="pt-BR" dirty="0" err="1"/>
                  <a:t>ecuaciones</a:t>
                </a:r>
                <a:r>
                  <a:rPr lang="pt-BR" dirty="0"/>
                  <a:t> que </a:t>
                </a:r>
                <a:r>
                  <a:rPr lang="pt-BR" dirty="0" err="1"/>
                  <a:t>tienen</a:t>
                </a:r>
                <a:r>
                  <a:rPr lang="pt-BR" dirty="0"/>
                  <a:t> </a:t>
                </a:r>
                <a:r>
                  <a:rPr lang="pt-BR" dirty="0" err="1"/>
                  <a:t>los</a:t>
                </a:r>
                <a:r>
                  <a:rPr lang="pt-BR" dirty="0"/>
                  <a:t> gastos de </a:t>
                </a:r>
                <a:r>
                  <a:rPr lang="pt-BR" dirty="0" err="1"/>
                  <a:t>personal</a:t>
                </a:r>
                <a:r>
                  <a:rPr lang="pt-BR" dirty="0"/>
                  <a:t> como </a:t>
                </a:r>
                <a:r>
                  <a:rPr lang="pt-BR" dirty="0" err="1"/>
                  <a:t>proporción</a:t>
                </a:r>
                <a:r>
                  <a:rPr lang="pt-BR" dirty="0"/>
                  <a:t> de </a:t>
                </a:r>
                <a:r>
                  <a:rPr lang="pt-BR" dirty="0" err="1"/>
                  <a:t>los</a:t>
                </a:r>
                <a:r>
                  <a:rPr lang="pt-BR" dirty="0"/>
                  <a:t> ingressos </a:t>
                </a:r>
                <a:r>
                  <a:rPr lang="pt-BR" dirty="0" err="1"/>
                  <a:t>corrientes</a:t>
                </a:r>
                <a:r>
                  <a:rPr lang="pt-BR" dirty="0"/>
                  <a:t> netos como </a:t>
                </a:r>
                <a:r>
                  <a:rPr lang="pt-BR" dirty="0" err="1"/>
                  <a:t>variable</a:t>
                </a:r>
                <a:r>
                  <a:rPr lang="pt-BR" dirty="0"/>
                  <a:t> </a:t>
                </a:r>
                <a:r>
                  <a:rPr lang="pt-BR" dirty="0" err="1"/>
                  <a:t>dependiente</a:t>
                </a:r>
                <a:r>
                  <a:rPr lang="pt-BR" dirty="0"/>
                  <a:t>: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𝑃𝑒𝑠𝑠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𝑇𝑟𝑖𝑏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𝑇𝑐𝑜𝑟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𝐶𝑜𝑣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pt-BR" sz="2400" dirty="0"/>
                  <a:t>				(3)</a:t>
                </a:r>
              </a:p>
              <a:p>
                <a:endParaRPr lang="pt-B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𝑃𝑒𝑠𝑠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𝑇𝑟𝑖𝑏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𝑇𝑐𝑜𝑟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𝑅𝐶𝐿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𝐶𝑜𝑣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𝐷𝑃𝑜𝑝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pt-BR" sz="2400" dirty="0"/>
                  <a:t>		(4)</a:t>
                </a:r>
              </a:p>
              <a:p>
                <a:r>
                  <a:rPr lang="pt-BR" sz="2400" dirty="0"/>
                  <a:t>Para i = 5570 e T de 1994 a 2017.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53A2126-AD27-4233-95AA-1C87E088D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6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86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912</Words>
  <Application>Microsoft Office PowerPoint</Application>
  <PresentationFormat>Widescreen</PresentationFormat>
  <Paragraphs>223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Tema do Office</vt:lpstr>
      <vt:lpstr>Dependência Fiscal, Ilusión Fiscal e Dificultades Presupuestarias em los Municípios Brasileños: Diagnóstico mediante Modelos de Panel Logit e Probit</vt:lpstr>
      <vt:lpstr>Introducción</vt:lpstr>
      <vt:lpstr>Suposiciones</vt:lpstr>
      <vt:lpstr>Hipótesis</vt:lpstr>
      <vt:lpstr>La Lei de Responsabilidade Fiscal</vt:lpstr>
      <vt:lpstr>Evolución de los gastos de personal en los municípios brasileños</vt:lpstr>
      <vt:lpstr>Evolución de los gastos de personal en los municípios brasileños y la LRF</vt:lpstr>
      <vt:lpstr>Los ingresos por transferências son los más importantes en el presupuesto municipal.</vt:lpstr>
      <vt:lpstr>Estratégias Empíricas</vt:lpstr>
      <vt:lpstr>Metodo de Estimación</vt:lpstr>
      <vt:lpstr>Resultados – Efectos de las Transferencias Corrientes em el Gasto de Personal Municial</vt:lpstr>
      <vt:lpstr>Resultados – Efectos de las Transferencias Corrientes em el Gasto de Personal Municial</vt:lpstr>
      <vt:lpstr>Consideraciones Finales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Dependência Fiscal, Ilusão Fiscal e Dificuldades Orçamentárias nos Municípios Brasileiros: Diagnóstico a partir de Modelos de Painel Logit e Probit</dc:title>
  <dc:creator>Benito Salomão</dc:creator>
  <cp:lastModifiedBy>Benito Salomão</cp:lastModifiedBy>
  <cp:revision>21</cp:revision>
  <dcterms:created xsi:type="dcterms:W3CDTF">2020-09-21T14:37:36Z</dcterms:created>
  <dcterms:modified xsi:type="dcterms:W3CDTF">2020-09-23T16:46:45Z</dcterms:modified>
</cp:coreProperties>
</file>