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70" r:id="rId6"/>
    <p:sldId id="268" r:id="rId7"/>
    <p:sldId id="269" r:id="rId8"/>
    <p:sldId id="257" r:id="rId9"/>
    <p:sldId id="258" r:id="rId10"/>
    <p:sldId id="261" r:id="rId11"/>
    <p:sldId id="262" r:id="rId12"/>
    <p:sldId id="260" r:id="rId13"/>
    <p:sldId id="264" r:id="rId14"/>
    <p:sldId id="263" r:id="rId15"/>
    <p:sldId id="271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030"/>
    <a:srgbClr val="66FFFF"/>
    <a:srgbClr val="99FFCC"/>
    <a:srgbClr val="99FF33"/>
    <a:srgbClr val="FFCC00"/>
    <a:srgbClr val="66FF33"/>
    <a:srgbClr val="E4FA44"/>
    <a:srgbClr val="FFFF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BF766-7948-4916-9B6F-C28C9160A3DC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6C6613F7-B880-4F19-B938-B0383FA7701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Definir el propósito</a:t>
          </a:r>
          <a:endParaRPr lang="es-AR" dirty="0">
            <a:solidFill>
              <a:schemeClr val="tx1"/>
            </a:solidFill>
          </a:endParaRPr>
        </a:p>
      </dgm:t>
    </dgm:pt>
    <dgm:pt modelId="{668F9D38-4DE1-4977-A659-3CD4D0DC7523}" type="parTrans" cxnId="{CC841952-5F45-4787-97FF-53C1874F6818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D16B3FFE-7F89-4299-B296-90BDECC363B2}" type="sibTrans" cxnId="{CC841952-5F45-4787-97FF-53C1874F6818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91B3F65-1E7F-48A3-BA49-A6E484C25C67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Cuál es el comportamiento que se desea cambiar</a:t>
          </a:r>
          <a:endParaRPr lang="es-AR" dirty="0">
            <a:solidFill>
              <a:schemeClr val="tx1"/>
            </a:solidFill>
          </a:endParaRPr>
        </a:p>
      </dgm:t>
    </dgm:pt>
    <dgm:pt modelId="{C0A6D2E7-E1E6-44BC-954F-5C609C8ABD6C}" type="parTrans" cxnId="{B5AE5EF0-FF19-40AF-AF6B-30CCD6FB46D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84866E4-B756-4124-AA54-D6A29B602633}" type="sibTrans" cxnId="{B5AE5EF0-FF19-40AF-AF6B-30CCD6FB46D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40FD8870-F56D-468F-AE33-634540B51AD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Cuáles son los indicadores para medir el impacto</a:t>
          </a:r>
          <a:endParaRPr lang="es-AR" dirty="0">
            <a:solidFill>
              <a:schemeClr val="tx1"/>
            </a:solidFill>
          </a:endParaRPr>
        </a:p>
      </dgm:t>
    </dgm:pt>
    <dgm:pt modelId="{90996AE9-708A-4967-AD1E-208468A0C12E}" type="parTrans" cxnId="{283174EA-A43F-4179-97CF-DDD36546476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9FA0AE3-FD60-487E-A44E-BBEBCF218D64}" type="sibTrans" cxnId="{283174EA-A43F-4179-97CF-DDD36546476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53088FB-356C-4D4A-9CFF-A1BDBEC759B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Entender el contexto</a:t>
          </a:r>
          <a:endParaRPr lang="es-AR" dirty="0">
            <a:solidFill>
              <a:schemeClr val="tx1"/>
            </a:solidFill>
          </a:endParaRPr>
        </a:p>
      </dgm:t>
    </dgm:pt>
    <dgm:pt modelId="{8EEB8AF7-5E90-460D-AE1E-3536330102B2}" type="parTrans" cxnId="{32099AC4-D70D-42C1-8251-15277DE7872D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59FC7C90-ADFB-4110-BE9E-B9270BE1E82E}" type="sibTrans" cxnId="{32099AC4-D70D-42C1-8251-15277DE7872D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D87B5F41-9D5D-4E50-B401-D2988E70CC7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Diagnóstico preciso de la naturaleza del problema</a:t>
          </a:r>
          <a:endParaRPr lang="es-AR" dirty="0">
            <a:solidFill>
              <a:schemeClr val="tx1"/>
            </a:solidFill>
          </a:endParaRPr>
        </a:p>
      </dgm:t>
    </dgm:pt>
    <dgm:pt modelId="{A245D4E5-46D4-4BDB-857C-56C7A789EDBA}" type="parTrans" cxnId="{095FADED-4615-4A1B-9490-975EA9466C4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EA7DBD8-265B-4265-869D-7101A29CBCAA}" type="sibTrans" cxnId="{095FADED-4615-4A1B-9490-975EA9466C4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52DC9DC9-0A8A-46C8-85A8-5737090B3AC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Qué sesgos cognitivos afectan la conducta</a:t>
          </a:r>
          <a:endParaRPr lang="es-AR" dirty="0">
            <a:solidFill>
              <a:schemeClr val="tx1"/>
            </a:solidFill>
          </a:endParaRPr>
        </a:p>
      </dgm:t>
    </dgm:pt>
    <dgm:pt modelId="{58383B9D-587C-40FC-B402-8EC2C1713AA5}" type="parTrans" cxnId="{586A303A-4309-4B52-980C-35167BE0BBB9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0293DBA7-F34D-4306-A62B-B118E9F11A6F}" type="sibTrans" cxnId="{586A303A-4309-4B52-980C-35167BE0BBB9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49F77EF7-97FB-4BFA-A061-F47FA2F66E7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Diseño de intervención</a:t>
          </a:r>
        </a:p>
      </dgm:t>
    </dgm:pt>
    <dgm:pt modelId="{F916DD64-23F2-4384-BC24-3D395BC9C4C1}" type="parTrans" cxnId="{91DE9787-6476-40C3-870C-7920BF563ED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51D34585-3F2D-437E-A989-5947C85F0A1E}" type="sibTrans" cxnId="{91DE9787-6476-40C3-870C-7920BF563ED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299BBFC6-4A89-4F22-A60C-5C7170979B2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 pueden usar herramientas y guías</a:t>
          </a:r>
          <a:endParaRPr lang="es-AR" dirty="0">
            <a:solidFill>
              <a:schemeClr val="tx1"/>
            </a:solidFill>
          </a:endParaRPr>
        </a:p>
      </dgm:t>
    </dgm:pt>
    <dgm:pt modelId="{ADB86208-0B71-4C59-987F-6B2126B4E46E}" type="parTrans" cxnId="{9AA89081-2C78-49BC-AE90-083C448BE32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CFF99C6-7AC2-417B-8F16-3FF83B574461}" type="sibTrans" cxnId="{9AA89081-2C78-49BC-AE90-083C448BE32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3267601-3D97-4C2E-8A79-66F6BAC305E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Metodología EAST (simple, atractivo, social, a tiempo)</a:t>
          </a:r>
          <a:endParaRPr lang="es-AR" dirty="0">
            <a:solidFill>
              <a:schemeClr val="tx1"/>
            </a:solidFill>
          </a:endParaRPr>
        </a:p>
      </dgm:t>
    </dgm:pt>
    <dgm:pt modelId="{6F329BEE-3D21-4AEC-A066-8029DD2A86E1}" type="parTrans" cxnId="{5A3F4D5B-6829-4B16-B032-4D2D1ED4249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11E15FE-356A-4F71-B79C-A6163B9EFAF6}" type="sibTrans" cxnId="{5A3F4D5B-6829-4B16-B032-4D2D1ED4249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0D65A7F1-57B6-4FA0-A9AC-787FE3DB866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Evaluar el impacto</a:t>
          </a:r>
          <a:endParaRPr lang="es-AR" dirty="0">
            <a:solidFill>
              <a:schemeClr val="tx1"/>
            </a:solidFill>
          </a:endParaRPr>
        </a:p>
      </dgm:t>
    </dgm:pt>
    <dgm:pt modelId="{CE6AFB8A-DAC3-437A-99D6-2312A1D99CFE}" type="parTrans" cxnId="{E8927640-A4B1-4E3D-8E0B-D09370E3FC6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920357B-6A80-4D3B-BB0A-7F46FF60C06C}" type="sibTrans" cxnId="{E8927640-A4B1-4E3D-8E0B-D09370E3FC6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9FC5F87F-B68A-4453-A7A0-BB36B88BF00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 puede determinar y cuantificar el efecto de la intervención</a:t>
          </a:r>
          <a:endParaRPr lang="es-AR" dirty="0">
            <a:solidFill>
              <a:schemeClr val="tx1"/>
            </a:solidFill>
          </a:endParaRPr>
        </a:p>
      </dgm:t>
    </dgm:pt>
    <dgm:pt modelId="{B0288120-A953-4AD9-8F0F-B7CF1A142D8F}" type="parTrans" cxnId="{B8F8F6AA-21F8-40C6-81C9-13C19F5F7E9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049D598-B489-4F46-8B98-AEAE599864E6}" type="sibTrans" cxnId="{B8F8F6AA-21F8-40C6-81C9-13C19F5F7E9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310B303-A15F-493C-BB05-D9435C4D29F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Calcular el impacto financiero y social</a:t>
          </a:r>
          <a:endParaRPr lang="es-AR" dirty="0">
            <a:solidFill>
              <a:schemeClr val="tx1"/>
            </a:solidFill>
          </a:endParaRPr>
        </a:p>
      </dgm:t>
    </dgm:pt>
    <dgm:pt modelId="{249F482E-01AD-4D0D-AE8D-5D64E719EFA5}" type="parTrans" cxnId="{3797E801-DF0A-463A-AB70-0FB8D5264C4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59A512F-06E7-4624-8D9E-CEBD64804B69}" type="sibTrans" cxnId="{3797E801-DF0A-463A-AB70-0FB8D5264C4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FB30E79-6B93-43C7-85D1-4F2C82E7CB44}" type="pres">
      <dgm:prSet presAssocID="{10DBF766-7948-4916-9B6F-C28C9160A3DC}" presName="linear" presStyleCnt="0">
        <dgm:presLayoutVars>
          <dgm:dir/>
          <dgm:resizeHandles val="exact"/>
        </dgm:presLayoutVars>
      </dgm:prSet>
      <dgm:spPr/>
    </dgm:pt>
    <dgm:pt modelId="{EC245FBA-0F34-485E-8974-223D2524D59F}" type="pres">
      <dgm:prSet presAssocID="{6C6613F7-B880-4F19-B938-B0383FA7701A}" presName="comp" presStyleCnt="0"/>
      <dgm:spPr/>
    </dgm:pt>
    <dgm:pt modelId="{C98D1250-24A5-4B96-A978-32BBDE32AC1C}" type="pres">
      <dgm:prSet presAssocID="{6C6613F7-B880-4F19-B938-B0383FA7701A}" presName="box" presStyleLbl="node1" presStyleIdx="0" presStyleCnt="4"/>
      <dgm:spPr/>
    </dgm:pt>
    <dgm:pt modelId="{4D745E03-0346-4317-B275-7B9221F6C915}" type="pres">
      <dgm:prSet presAssocID="{6C6613F7-B880-4F19-B938-B0383FA7701A}" presName="img" presStyleLbl="fgImgPlace1" presStyleIdx="0" presStyleCnt="4"/>
      <dgm:spPr/>
    </dgm:pt>
    <dgm:pt modelId="{83127F55-A363-45EC-8058-81777EDA4D9D}" type="pres">
      <dgm:prSet presAssocID="{6C6613F7-B880-4F19-B938-B0383FA7701A}" presName="text" presStyleLbl="node1" presStyleIdx="0" presStyleCnt="4">
        <dgm:presLayoutVars>
          <dgm:bulletEnabled val="1"/>
        </dgm:presLayoutVars>
      </dgm:prSet>
      <dgm:spPr/>
    </dgm:pt>
    <dgm:pt modelId="{CBA65920-BF20-4C2D-86A6-A7B74FBF46E2}" type="pres">
      <dgm:prSet presAssocID="{D16B3FFE-7F89-4299-B296-90BDECC363B2}" presName="spacer" presStyleCnt="0"/>
      <dgm:spPr/>
    </dgm:pt>
    <dgm:pt modelId="{FE5EF3FA-335E-42E3-B0D5-BD3550FAF0E5}" type="pres">
      <dgm:prSet presAssocID="{A53088FB-356C-4D4A-9CFF-A1BDBEC759B3}" presName="comp" presStyleCnt="0"/>
      <dgm:spPr/>
    </dgm:pt>
    <dgm:pt modelId="{9020A45C-1145-4B3C-B716-84D373B65984}" type="pres">
      <dgm:prSet presAssocID="{A53088FB-356C-4D4A-9CFF-A1BDBEC759B3}" presName="box" presStyleLbl="node1" presStyleIdx="1" presStyleCnt="4"/>
      <dgm:spPr/>
    </dgm:pt>
    <dgm:pt modelId="{B448EE33-965A-427E-AAE4-11FA8F9C3D43}" type="pres">
      <dgm:prSet presAssocID="{A53088FB-356C-4D4A-9CFF-A1BDBEC759B3}" presName="img" presStyleLbl="fgImgPlace1" presStyleIdx="1" presStyleCnt="4"/>
      <dgm:spPr/>
    </dgm:pt>
    <dgm:pt modelId="{DDFAA470-1E21-4765-90A6-E2CD65B4CF72}" type="pres">
      <dgm:prSet presAssocID="{A53088FB-356C-4D4A-9CFF-A1BDBEC759B3}" presName="text" presStyleLbl="node1" presStyleIdx="1" presStyleCnt="4">
        <dgm:presLayoutVars>
          <dgm:bulletEnabled val="1"/>
        </dgm:presLayoutVars>
      </dgm:prSet>
      <dgm:spPr/>
    </dgm:pt>
    <dgm:pt modelId="{5E806106-164D-4F39-AD91-C7D787700054}" type="pres">
      <dgm:prSet presAssocID="{59FC7C90-ADFB-4110-BE9E-B9270BE1E82E}" presName="spacer" presStyleCnt="0"/>
      <dgm:spPr/>
    </dgm:pt>
    <dgm:pt modelId="{246A27A4-7DB6-4A7D-A7AB-BC4A39970884}" type="pres">
      <dgm:prSet presAssocID="{49F77EF7-97FB-4BFA-A061-F47FA2F66E75}" presName="comp" presStyleCnt="0"/>
      <dgm:spPr/>
    </dgm:pt>
    <dgm:pt modelId="{F4A44E33-CD88-4569-BF22-B5411D8E17CA}" type="pres">
      <dgm:prSet presAssocID="{49F77EF7-97FB-4BFA-A061-F47FA2F66E75}" presName="box" presStyleLbl="node1" presStyleIdx="2" presStyleCnt="4"/>
      <dgm:spPr/>
    </dgm:pt>
    <dgm:pt modelId="{4EC6FC39-56CB-4810-974F-35064FDCB646}" type="pres">
      <dgm:prSet presAssocID="{49F77EF7-97FB-4BFA-A061-F47FA2F66E75}" presName="img" presStyleLbl="fgImgPlace1" presStyleIdx="2" presStyleCnt="4"/>
      <dgm:spPr/>
    </dgm:pt>
    <dgm:pt modelId="{4976FE65-FA09-4C3C-A83C-12637C38910B}" type="pres">
      <dgm:prSet presAssocID="{49F77EF7-97FB-4BFA-A061-F47FA2F66E75}" presName="text" presStyleLbl="node1" presStyleIdx="2" presStyleCnt="4">
        <dgm:presLayoutVars>
          <dgm:bulletEnabled val="1"/>
        </dgm:presLayoutVars>
      </dgm:prSet>
      <dgm:spPr/>
    </dgm:pt>
    <dgm:pt modelId="{D49899F0-70AC-4437-AA4A-7DA2EAD7DDF6}" type="pres">
      <dgm:prSet presAssocID="{51D34585-3F2D-437E-A989-5947C85F0A1E}" presName="spacer" presStyleCnt="0"/>
      <dgm:spPr/>
    </dgm:pt>
    <dgm:pt modelId="{94D40738-25BF-478A-B31A-62DB8343E2F7}" type="pres">
      <dgm:prSet presAssocID="{0D65A7F1-57B6-4FA0-A9AC-787FE3DB8663}" presName="comp" presStyleCnt="0"/>
      <dgm:spPr/>
    </dgm:pt>
    <dgm:pt modelId="{DFD86F5E-A337-418C-891C-1A3DCDAF4674}" type="pres">
      <dgm:prSet presAssocID="{0D65A7F1-57B6-4FA0-A9AC-787FE3DB8663}" presName="box" presStyleLbl="node1" presStyleIdx="3" presStyleCnt="4"/>
      <dgm:spPr/>
    </dgm:pt>
    <dgm:pt modelId="{80BF86FC-32BF-43E9-905F-78B0EB939773}" type="pres">
      <dgm:prSet presAssocID="{0D65A7F1-57B6-4FA0-A9AC-787FE3DB8663}" presName="img" presStyleLbl="fgImgPlace1" presStyleIdx="3" presStyleCnt="4"/>
      <dgm:spPr/>
    </dgm:pt>
    <dgm:pt modelId="{BE400AA9-ACA6-4003-9357-2B9940AF80A6}" type="pres">
      <dgm:prSet presAssocID="{0D65A7F1-57B6-4FA0-A9AC-787FE3DB8663}" presName="text" presStyleLbl="node1" presStyleIdx="3" presStyleCnt="4">
        <dgm:presLayoutVars>
          <dgm:bulletEnabled val="1"/>
        </dgm:presLayoutVars>
      </dgm:prSet>
      <dgm:spPr/>
    </dgm:pt>
  </dgm:ptLst>
  <dgm:cxnLst>
    <dgm:cxn modelId="{3797E801-DF0A-463A-AB70-0FB8D5264C4A}" srcId="{0D65A7F1-57B6-4FA0-A9AC-787FE3DB8663}" destId="{E310B303-A15F-493C-BB05-D9435C4D29FB}" srcOrd="1" destOrd="0" parTransId="{249F482E-01AD-4D0D-AE8D-5D64E719EFA5}" sibTransId="{C59A512F-06E7-4624-8D9E-CEBD64804B69}"/>
    <dgm:cxn modelId="{FB7F7138-DBCA-49B6-9E8F-E7E6BC2AC31C}" type="presOf" srcId="{9FC5F87F-B68A-4453-A7A0-BB36B88BF00A}" destId="{BE400AA9-ACA6-4003-9357-2B9940AF80A6}" srcOrd="1" destOrd="1" presId="urn:microsoft.com/office/officeart/2005/8/layout/vList4"/>
    <dgm:cxn modelId="{586A303A-4309-4B52-980C-35167BE0BBB9}" srcId="{A53088FB-356C-4D4A-9CFF-A1BDBEC759B3}" destId="{52DC9DC9-0A8A-46C8-85A8-5737090B3ACE}" srcOrd="1" destOrd="0" parTransId="{58383B9D-587C-40FC-B402-8EC2C1713AA5}" sibTransId="{0293DBA7-F34D-4306-A62B-B118E9F11A6F}"/>
    <dgm:cxn modelId="{E8927640-A4B1-4E3D-8E0B-D09370E3FC60}" srcId="{10DBF766-7948-4916-9B6F-C28C9160A3DC}" destId="{0D65A7F1-57B6-4FA0-A9AC-787FE3DB8663}" srcOrd="3" destOrd="0" parTransId="{CE6AFB8A-DAC3-437A-99D6-2312A1D99CFE}" sibTransId="{E920357B-6A80-4D3B-BB0A-7F46FF60C06C}"/>
    <dgm:cxn modelId="{5A3F4D5B-6829-4B16-B032-4D2D1ED4249A}" srcId="{49F77EF7-97FB-4BFA-A061-F47FA2F66E75}" destId="{A3267601-3D97-4C2E-8A79-66F6BAC305EB}" srcOrd="1" destOrd="0" parTransId="{6F329BEE-3D21-4AEC-A066-8029DD2A86E1}" sibTransId="{811E15FE-356A-4F71-B79C-A6163B9EFAF6}"/>
    <dgm:cxn modelId="{4A3A8B5E-10DA-41AD-B546-ABD64504A699}" type="presOf" srcId="{9FC5F87F-B68A-4453-A7A0-BB36B88BF00A}" destId="{DFD86F5E-A337-418C-891C-1A3DCDAF4674}" srcOrd="0" destOrd="1" presId="urn:microsoft.com/office/officeart/2005/8/layout/vList4"/>
    <dgm:cxn modelId="{749CDB60-9CBE-4FB2-A4E8-913D0E6B4E59}" type="presOf" srcId="{299BBFC6-4A89-4F22-A60C-5C7170979B2C}" destId="{4976FE65-FA09-4C3C-A83C-12637C38910B}" srcOrd="1" destOrd="1" presId="urn:microsoft.com/office/officeart/2005/8/layout/vList4"/>
    <dgm:cxn modelId="{18492567-36DB-41C5-A147-AA12683A4A82}" type="presOf" srcId="{49F77EF7-97FB-4BFA-A061-F47FA2F66E75}" destId="{4976FE65-FA09-4C3C-A83C-12637C38910B}" srcOrd="1" destOrd="0" presId="urn:microsoft.com/office/officeart/2005/8/layout/vList4"/>
    <dgm:cxn modelId="{3A0A6849-E523-4781-9038-840DDAC95EB1}" type="presOf" srcId="{0D65A7F1-57B6-4FA0-A9AC-787FE3DB8663}" destId="{DFD86F5E-A337-418C-891C-1A3DCDAF4674}" srcOrd="0" destOrd="0" presId="urn:microsoft.com/office/officeart/2005/8/layout/vList4"/>
    <dgm:cxn modelId="{8514614A-969A-44E4-8C83-482D9970A66E}" type="presOf" srcId="{299BBFC6-4A89-4F22-A60C-5C7170979B2C}" destId="{F4A44E33-CD88-4569-BF22-B5411D8E17CA}" srcOrd="0" destOrd="1" presId="urn:microsoft.com/office/officeart/2005/8/layout/vList4"/>
    <dgm:cxn modelId="{524DDE6A-6635-45F7-83E5-0388F6A21D4B}" type="presOf" srcId="{40FD8870-F56D-468F-AE33-634540B51AD2}" destId="{C98D1250-24A5-4B96-A978-32BBDE32AC1C}" srcOrd="0" destOrd="2" presId="urn:microsoft.com/office/officeart/2005/8/layout/vList4"/>
    <dgm:cxn modelId="{CC841952-5F45-4787-97FF-53C1874F6818}" srcId="{10DBF766-7948-4916-9B6F-C28C9160A3DC}" destId="{6C6613F7-B880-4F19-B938-B0383FA7701A}" srcOrd="0" destOrd="0" parTransId="{668F9D38-4DE1-4977-A659-3CD4D0DC7523}" sibTransId="{D16B3FFE-7F89-4299-B296-90BDECC363B2}"/>
    <dgm:cxn modelId="{92470F73-8F2F-492E-AC29-D2F33065B0C1}" type="presOf" srcId="{10DBF766-7948-4916-9B6F-C28C9160A3DC}" destId="{1FB30E79-6B93-43C7-85D1-4F2C82E7CB44}" srcOrd="0" destOrd="0" presId="urn:microsoft.com/office/officeart/2005/8/layout/vList4"/>
    <dgm:cxn modelId="{3656B355-748E-4A10-9658-3EB612477BC6}" type="presOf" srcId="{A3267601-3D97-4C2E-8A79-66F6BAC305EB}" destId="{F4A44E33-CD88-4569-BF22-B5411D8E17CA}" srcOrd="0" destOrd="2" presId="urn:microsoft.com/office/officeart/2005/8/layout/vList4"/>
    <dgm:cxn modelId="{9AA89081-2C78-49BC-AE90-083C448BE32A}" srcId="{49F77EF7-97FB-4BFA-A061-F47FA2F66E75}" destId="{299BBFC6-4A89-4F22-A60C-5C7170979B2C}" srcOrd="0" destOrd="0" parTransId="{ADB86208-0B71-4C59-987F-6B2126B4E46E}" sibTransId="{1CFF99C6-7AC2-417B-8F16-3FF83B574461}"/>
    <dgm:cxn modelId="{91DE9787-6476-40C3-870C-7920BF563ED1}" srcId="{10DBF766-7948-4916-9B6F-C28C9160A3DC}" destId="{49F77EF7-97FB-4BFA-A061-F47FA2F66E75}" srcOrd="2" destOrd="0" parTransId="{F916DD64-23F2-4384-BC24-3D395BC9C4C1}" sibTransId="{51D34585-3F2D-437E-A989-5947C85F0A1E}"/>
    <dgm:cxn modelId="{C5AEF58A-5E2F-4EE5-9EDB-663CF9B34AB2}" type="presOf" srcId="{52DC9DC9-0A8A-46C8-85A8-5737090B3ACE}" destId="{9020A45C-1145-4B3C-B716-84D373B65984}" srcOrd="0" destOrd="2" presId="urn:microsoft.com/office/officeart/2005/8/layout/vList4"/>
    <dgm:cxn modelId="{F481688D-627D-4550-B968-BF24F50E5C10}" type="presOf" srcId="{40FD8870-F56D-468F-AE33-634540B51AD2}" destId="{83127F55-A363-45EC-8058-81777EDA4D9D}" srcOrd="1" destOrd="2" presId="urn:microsoft.com/office/officeart/2005/8/layout/vList4"/>
    <dgm:cxn modelId="{92E2BE90-7EF8-4DEC-A14A-03F66B9AAB9B}" type="presOf" srcId="{E310B303-A15F-493C-BB05-D9435C4D29FB}" destId="{DFD86F5E-A337-418C-891C-1A3DCDAF4674}" srcOrd="0" destOrd="2" presId="urn:microsoft.com/office/officeart/2005/8/layout/vList4"/>
    <dgm:cxn modelId="{A0262698-28E9-48EA-8FB1-B7FB01613B02}" type="presOf" srcId="{D87B5F41-9D5D-4E50-B401-D2988E70CC7D}" destId="{9020A45C-1145-4B3C-B716-84D373B65984}" srcOrd="0" destOrd="1" presId="urn:microsoft.com/office/officeart/2005/8/layout/vList4"/>
    <dgm:cxn modelId="{6A7E9E9C-66B8-40C7-9D90-906317E20A84}" type="presOf" srcId="{A53088FB-356C-4D4A-9CFF-A1BDBEC759B3}" destId="{9020A45C-1145-4B3C-B716-84D373B65984}" srcOrd="0" destOrd="0" presId="urn:microsoft.com/office/officeart/2005/8/layout/vList4"/>
    <dgm:cxn modelId="{B8F8F6AA-21F8-40C6-81C9-13C19F5F7E9A}" srcId="{0D65A7F1-57B6-4FA0-A9AC-787FE3DB8663}" destId="{9FC5F87F-B68A-4453-A7A0-BB36B88BF00A}" srcOrd="0" destOrd="0" parTransId="{B0288120-A953-4AD9-8F0F-B7CF1A142D8F}" sibTransId="{8049D598-B489-4F46-8B98-AEAE599864E6}"/>
    <dgm:cxn modelId="{BB3169B9-C76A-4582-9244-A566DDA87A94}" type="presOf" srcId="{52DC9DC9-0A8A-46C8-85A8-5737090B3ACE}" destId="{DDFAA470-1E21-4765-90A6-E2CD65B4CF72}" srcOrd="1" destOrd="2" presId="urn:microsoft.com/office/officeart/2005/8/layout/vList4"/>
    <dgm:cxn modelId="{6F1195BA-55A7-4F47-AC15-527BCE8EF433}" type="presOf" srcId="{49F77EF7-97FB-4BFA-A061-F47FA2F66E75}" destId="{F4A44E33-CD88-4569-BF22-B5411D8E17CA}" srcOrd="0" destOrd="0" presId="urn:microsoft.com/office/officeart/2005/8/layout/vList4"/>
    <dgm:cxn modelId="{A230BCBA-B377-44D0-BCE3-E9001BE81DBC}" type="presOf" srcId="{E310B303-A15F-493C-BB05-D9435C4D29FB}" destId="{BE400AA9-ACA6-4003-9357-2B9940AF80A6}" srcOrd="1" destOrd="2" presId="urn:microsoft.com/office/officeart/2005/8/layout/vList4"/>
    <dgm:cxn modelId="{E71BC5C3-1C6A-44F7-8EEE-48061BB03BE5}" type="presOf" srcId="{891B3F65-1E7F-48A3-BA49-A6E484C25C67}" destId="{C98D1250-24A5-4B96-A978-32BBDE32AC1C}" srcOrd="0" destOrd="1" presId="urn:microsoft.com/office/officeart/2005/8/layout/vList4"/>
    <dgm:cxn modelId="{CE288DC4-0A10-48AA-B7D7-36E12E1D2484}" type="presOf" srcId="{A53088FB-356C-4D4A-9CFF-A1BDBEC759B3}" destId="{DDFAA470-1E21-4765-90A6-E2CD65B4CF72}" srcOrd="1" destOrd="0" presId="urn:microsoft.com/office/officeart/2005/8/layout/vList4"/>
    <dgm:cxn modelId="{32099AC4-D70D-42C1-8251-15277DE7872D}" srcId="{10DBF766-7948-4916-9B6F-C28C9160A3DC}" destId="{A53088FB-356C-4D4A-9CFF-A1BDBEC759B3}" srcOrd="1" destOrd="0" parTransId="{8EEB8AF7-5E90-460D-AE1E-3536330102B2}" sibTransId="{59FC7C90-ADFB-4110-BE9E-B9270BE1E82E}"/>
    <dgm:cxn modelId="{F6EA9DD0-9147-448F-9964-5E615B4188E3}" type="presOf" srcId="{6C6613F7-B880-4F19-B938-B0383FA7701A}" destId="{C98D1250-24A5-4B96-A978-32BBDE32AC1C}" srcOrd="0" destOrd="0" presId="urn:microsoft.com/office/officeart/2005/8/layout/vList4"/>
    <dgm:cxn modelId="{EB98B8D4-EC40-457E-80D4-ACC2C0076B40}" type="presOf" srcId="{A3267601-3D97-4C2E-8A79-66F6BAC305EB}" destId="{4976FE65-FA09-4C3C-A83C-12637C38910B}" srcOrd="1" destOrd="2" presId="urn:microsoft.com/office/officeart/2005/8/layout/vList4"/>
    <dgm:cxn modelId="{9658AFE5-2514-48DA-8963-913A68B895B5}" type="presOf" srcId="{6C6613F7-B880-4F19-B938-B0383FA7701A}" destId="{83127F55-A363-45EC-8058-81777EDA4D9D}" srcOrd="1" destOrd="0" presId="urn:microsoft.com/office/officeart/2005/8/layout/vList4"/>
    <dgm:cxn modelId="{624B15EA-7D10-4222-A645-A568C7D405F0}" type="presOf" srcId="{D87B5F41-9D5D-4E50-B401-D2988E70CC7D}" destId="{DDFAA470-1E21-4765-90A6-E2CD65B4CF72}" srcOrd="1" destOrd="1" presId="urn:microsoft.com/office/officeart/2005/8/layout/vList4"/>
    <dgm:cxn modelId="{283174EA-A43F-4179-97CF-DDD365464761}" srcId="{6C6613F7-B880-4F19-B938-B0383FA7701A}" destId="{40FD8870-F56D-468F-AE33-634540B51AD2}" srcOrd="1" destOrd="0" parTransId="{90996AE9-708A-4967-AD1E-208468A0C12E}" sibTransId="{C9FA0AE3-FD60-487E-A44E-BBEBCF218D64}"/>
    <dgm:cxn modelId="{2E159DEB-C894-4618-A7E2-B28E323FE094}" type="presOf" srcId="{0D65A7F1-57B6-4FA0-A9AC-787FE3DB8663}" destId="{BE400AA9-ACA6-4003-9357-2B9940AF80A6}" srcOrd="1" destOrd="0" presId="urn:microsoft.com/office/officeart/2005/8/layout/vList4"/>
    <dgm:cxn modelId="{095FADED-4615-4A1B-9490-975EA9466C40}" srcId="{A53088FB-356C-4D4A-9CFF-A1BDBEC759B3}" destId="{D87B5F41-9D5D-4E50-B401-D2988E70CC7D}" srcOrd="0" destOrd="0" parTransId="{A245D4E5-46D4-4BDB-857C-56C7A789EDBA}" sibTransId="{AEA7DBD8-265B-4265-869D-7101A29CBCAA}"/>
    <dgm:cxn modelId="{A09B1AEF-5809-4B05-9E6D-1348CBF41B6C}" type="presOf" srcId="{891B3F65-1E7F-48A3-BA49-A6E484C25C67}" destId="{83127F55-A363-45EC-8058-81777EDA4D9D}" srcOrd="1" destOrd="1" presId="urn:microsoft.com/office/officeart/2005/8/layout/vList4"/>
    <dgm:cxn modelId="{B5AE5EF0-FF19-40AF-AF6B-30CCD6FB46D1}" srcId="{6C6613F7-B880-4F19-B938-B0383FA7701A}" destId="{891B3F65-1E7F-48A3-BA49-A6E484C25C67}" srcOrd="0" destOrd="0" parTransId="{C0A6D2E7-E1E6-44BC-954F-5C609C8ABD6C}" sibTransId="{C84866E4-B756-4124-AA54-D6A29B602633}"/>
    <dgm:cxn modelId="{75E09830-B89B-4219-8F16-37630B9BB014}" type="presParOf" srcId="{1FB30E79-6B93-43C7-85D1-4F2C82E7CB44}" destId="{EC245FBA-0F34-485E-8974-223D2524D59F}" srcOrd="0" destOrd="0" presId="urn:microsoft.com/office/officeart/2005/8/layout/vList4"/>
    <dgm:cxn modelId="{FC898A56-C8CB-416E-AF8B-F9A2E562A496}" type="presParOf" srcId="{EC245FBA-0F34-485E-8974-223D2524D59F}" destId="{C98D1250-24A5-4B96-A978-32BBDE32AC1C}" srcOrd="0" destOrd="0" presId="urn:microsoft.com/office/officeart/2005/8/layout/vList4"/>
    <dgm:cxn modelId="{30223C27-6F24-485D-B11C-EF5A3936975C}" type="presParOf" srcId="{EC245FBA-0F34-485E-8974-223D2524D59F}" destId="{4D745E03-0346-4317-B275-7B9221F6C915}" srcOrd="1" destOrd="0" presId="urn:microsoft.com/office/officeart/2005/8/layout/vList4"/>
    <dgm:cxn modelId="{286989A2-C294-484B-97E4-7F3ABE8C65F4}" type="presParOf" srcId="{EC245FBA-0F34-485E-8974-223D2524D59F}" destId="{83127F55-A363-45EC-8058-81777EDA4D9D}" srcOrd="2" destOrd="0" presId="urn:microsoft.com/office/officeart/2005/8/layout/vList4"/>
    <dgm:cxn modelId="{E6889795-A377-49E5-AB34-85ECA2D40FD2}" type="presParOf" srcId="{1FB30E79-6B93-43C7-85D1-4F2C82E7CB44}" destId="{CBA65920-BF20-4C2D-86A6-A7B74FBF46E2}" srcOrd="1" destOrd="0" presId="urn:microsoft.com/office/officeart/2005/8/layout/vList4"/>
    <dgm:cxn modelId="{F43AE6E0-1562-4950-9771-9182A49E4396}" type="presParOf" srcId="{1FB30E79-6B93-43C7-85D1-4F2C82E7CB44}" destId="{FE5EF3FA-335E-42E3-B0D5-BD3550FAF0E5}" srcOrd="2" destOrd="0" presId="urn:microsoft.com/office/officeart/2005/8/layout/vList4"/>
    <dgm:cxn modelId="{0EFD5D9E-0435-4B95-A4F2-D46F204C7279}" type="presParOf" srcId="{FE5EF3FA-335E-42E3-B0D5-BD3550FAF0E5}" destId="{9020A45C-1145-4B3C-B716-84D373B65984}" srcOrd="0" destOrd="0" presId="urn:microsoft.com/office/officeart/2005/8/layout/vList4"/>
    <dgm:cxn modelId="{03702D2E-EB32-4359-8850-C8CB6A36496D}" type="presParOf" srcId="{FE5EF3FA-335E-42E3-B0D5-BD3550FAF0E5}" destId="{B448EE33-965A-427E-AAE4-11FA8F9C3D43}" srcOrd="1" destOrd="0" presId="urn:microsoft.com/office/officeart/2005/8/layout/vList4"/>
    <dgm:cxn modelId="{8B7536E5-E65D-4D79-8FD6-3321A5DBFB06}" type="presParOf" srcId="{FE5EF3FA-335E-42E3-B0D5-BD3550FAF0E5}" destId="{DDFAA470-1E21-4765-90A6-E2CD65B4CF72}" srcOrd="2" destOrd="0" presId="urn:microsoft.com/office/officeart/2005/8/layout/vList4"/>
    <dgm:cxn modelId="{CA4FA609-7488-4603-9B4E-4ADC00AF78E3}" type="presParOf" srcId="{1FB30E79-6B93-43C7-85D1-4F2C82E7CB44}" destId="{5E806106-164D-4F39-AD91-C7D787700054}" srcOrd="3" destOrd="0" presId="urn:microsoft.com/office/officeart/2005/8/layout/vList4"/>
    <dgm:cxn modelId="{957AA016-B3D3-40B8-93C3-FAEBFCBFB76E}" type="presParOf" srcId="{1FB30E79-6B93-43C7-85D1-4F2C82E7CB44}" destId="{246A27A4-7DB6-4A7D-A7AB-BC4A39970884}" srcOrd="4" destOrd="0" presId="urn:microsoft.com/office/officeart/2005/8/layout/vList4"/>
    <dgm:cxn modelId="{3CD27E8E-DA18-42AD-8502-7D8124A21BDE}" type="presParOf" srcId="{246A27A4-7DB6-4A7D-A7AB-BC4A39970884}" destId="{F4A44E33-CD88-4569-BF22-B5411D8E17CA}" srcOrd="0" destOrd="0" presId="urn:microsoft.com/office/officeart/2005/8/layout/vList4"/>
    <dgm:cxn modelId="{D326BE56-B354-4633-A0D8-FC1D015BFDDF}" type="presParOf" srcId="{246A27A4-7DB6-4A7D-A7AB-BC4A39970884}" destId="{4EC6FC39-56CB-4810-974F-35064FDCB646}" srcOrd="1" destOrd="0" presId="urn:microsoft.com/office/officeart/2005/8/layout/vList4"/>
    <dgm:cxn modelId="{F768A5D8-59CD-493B-9E5A-9BFD8625100D}" type="presParOf" srcId="{246A27A4-7DB6-4A7D-A7AB-BC4A39970884}" destId="{4976FE65-FA09-4C3C-A83C-12637C38910B}" srcOrd="2" destOrd="0" presId="urn:microsoft.com/office/officeart/2005/8/layout/vList4"/>
    <dgm:cxn modelId="{DD0EB6CF-9F70-47CD-945C-925EC50E382C}" type="presParOf" srcId="{1FB30E79-6B93-43C7-85D1-4F2C82E7CB44}" destId="{D49899F0-70AC-4437-AA4A-7DA2EAD7DDF6}" srcOrd="5" destOrd="0" presId="urn:microsoft.com/office/officeart/2005/8/layout/vList4"/>
    <dgm:cxn modelId="{433D9B7F-1C12-4EBB-A904-C0D2C4613E9D}" type="presParOf" srcId="{1FB30E79-6B93-43C7-85D1-4F2C82E7CB44}" destId="{94D40738-25BF-478A-B31A-62DB8343E2F7}" srcOrd="6" destOrd="0" presId="urn:microsoft.com/office/officeart/2005/8/layout/vList4"/>
    <dgm:cxn modelId="{58FCF43F-C384-4482-A0CF-1952048CF89E}" type="presParOf" srcId="{94D40738-25BF-478A-B31A-62DB8343E2F7}" destId="{DFD86F5E-A337-418C-891C-1A3DCDAF4674}" srcOrd="0" destOrd="0" presId="urn:microsoft.com/office/officeart/2005/8/layout/vList4"/>
    <dgm:cxn modelId="{B23DC601-AAB3-43FB-8317-06504E17ACBC}" type="presParOf" srcId="{94D40738-25BF-478A-B31A-62DB8343E2F7}" destId="{80BF86FC-32BF-43E9-905F-78B0EB939773}" srcOrd="1" destOrd="0" presId="urn:microsoft.com/office/officeart/2005/8/layout/vList4"/>
    <dgm:cxn modelId="{8AD784A3-EAD5-47E2-A6C5-90A7C4C71CBD}" type="presParOf" srcId="{94D40738-25BF-478A-B31A-62DB8343E2F7}" destId="{BE400AA9-ACA6-4003-9357-2B9940AF80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D1250-24A5-4B96-A978-32BBDE32AC1C}">
      <dsp:nvSpPr>
        <dsp:cNvPr id="0" name=""/>
        <dsp:cNvSpPr/>
      </dsp:nvSpPr>
      <dsp:spPr>
        <a:xfrm>
          <a:off x="0" y="0"/>
          <a:ext cx="8291264" cy="1115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Definir el propósito</a:t>
          </a:r>
          <a:endParaRPr lang="es-AR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Cuál es el comportamiento que se desea cambiar</a:t>
          </a:r>
          <a:endParaRPr lang="es-A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Cuáles son los indicadores para medir el impacto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1769839" y="0"/>
        <a:ext cx="6521424" cy="1115862"/>
      </dsp:txXfrm>
    </dsp:sp>
    <dsp:sp modelId="{4D745E03-0346-4317-B275-7B9221F6C915}">
      <dsp:nvSpPr>
        <dsp:cNvPr id="0" name=""/>
        <dsp:cNvSpPr/>
      </dsp:nvSpPr>
      <dsp:spPr>
        <a:xfrm>
          <a:off x="111586" y="111586"/>
          <a:ext cx="1658252" cy="89269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0A45C-1145-4B3C-B716-84D373B65984}">
      <dsp:nvSpPr>
        <dsp:cNvPr id="0" name=""/>
        <dsp:cNvSpPr/>
      </dsp:nvSpPr>
      <dsp:spPr>
        <a:xfrm>
          <a:off x="0" y="1227448"/>
          <a:ext cx="8291264" cy="1115862"/>
        </a:xfrm>
        <a:prstGeom prst="roundRect">
          <a:avLst>
            <a:gd name="adj" fmla="val 10000"/>
          </a:avLst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Entender el contexto</a:t>
          </a:r>
          <a:endParaRPr lang="es-AR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Diagnóstico preciso de la naturaleza del problema</a:t>
          </a:r>
          <a:endParaRPr lang="es-A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Qué sesgos cognitivos afectan la conducta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1769839" y="1227448"/>
        <a:ext cx="6521424" cy="1115862"/>
      </dsp:txXfrm>
    </dsp:sp>
    <dsp:sp modelId="{B448EE33-965A-427E-AAE4-11FA8F9C3D43}">
      <dsp:nvSpPr>
        <dsp:cNvPr id="0" name=""/>
        <dsp:cNvSpPr/>
      </dsp:nvSpPr>
      <dsp:spPr>
        <a:xfrm>
          <a:off x="111586" y="1339035"/>
          <a:ext cx="1658252" cy="89269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681673"/>
            <a:satOff val="6612"/>
            <a:lumOff val="5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44E33-CD88-4569-BF22-B5411D8E17CA}">
      <dsp:nvSpPr>
        <dsp:cNvPr id="0" name=""/>
        <dsp:cNvSpPr/>
      </dsp:nvSpPr>
      <dsp:spPr>
        <a:xfrm>
          <a:off x="0" y="2454897"/>
          <a:ext cx="8291264" cy="1115862"/>
        </a:xfrm>
        <a:prstGeom prst="roundRect">
          <a:avLst>
            <a:gd name="adj" fmla="val 10000"/>
          </a:avLst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Diseño de intervención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Se pueden usar herramientas y guías</a:t>
          </a:r>
          <a:endParaRPr lang="es-A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Metodología EAST (simple, atractivo, social, a tiempo)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1769839" y="2454897"/>
        <a:ext cx="6521424" cy="1115862"/>
      </dsp:txXfrm>
    </dsp:sp>
    <dsp:sp modelId="{4EC6FC39-56CB-4810-974F-35064FDCB646}">
      <dsp:nvSpPr>
        <dsp:cNvPr id="0" name=""/>
        <dsp:cNvSpPr/>
      </dsp:nvSpPr>
      <dsp:spPr>
        <a:xfrm>
          <a:off x="111586" y="2566483"/>
          <a:ext cx="1658252" cy="89269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1363345"/>
            <a:satOff val="13225"/>
            <a:lumOff val="11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86F5E-A337-418C-891C-1A3DCDAF4674}">
      <dsp:nvSpPr>
        <dsp:cNvPr id="0" name=""/>
        <dsp:cNvSpPr/>
      </dsp:nvSpPr>
      <dsp:spPr>
        <a:xfrm>
          <a:off x="0" y="3682346"/>
          <a:ext cx="8291264" cy="1115862"/>
        </a:xfrm>
        <a:prstGeom prst="roundRect">
          <a:avLst>
            <a:gd name="adj" fmla="val 1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</a:rPr>
            <a:t>Evaluar el impacto</a:t>
          </a:r>
          <a:endParaRPr lang="es-AR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Se puede determinar y cuantificar el efecto de la intervención</a:t>
          </a:r>
          <a:endParaRPr lang="es-AR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</a:rPr>
            <a:t>Calcular el impacto financiero y social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1769839" y="3682346"/>
        <a:ext cx="6521424" cy="1115862"/>
      </dsp:txXfrm>
    </dsp:sp>
    <dsp:sp modelId="{80BF86FC-32BF-43E9-905F-78B0EB939773}">
      <dsp:nvSpPr>
        <dsp:cNvPr id="0" name=""/>
        <dsp:cNvSpPr/>
      </dsp:nvSpPr>
      <dsp:spPr>
        <a:xfrm>
          <a:off x="111586" y="3793932"/>
          <a:ext cx="1658252" cy="89269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7045017"/>
            <a:satOff val="19837"/>
            <a:lumOff val="1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B0379-EFC7-475B-9239-71665F34FA71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2CA2A-973F-46E7-B249-2BB171F2A4D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368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2CA2A-973F-46E7-B249-2BB171F2A4D0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28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967F86-152B-4761-A24B-923BCC747F0C}" type="datetimeFigureOut">
              <a:rPr lang="es-AR" smtClean="0"/>
              <a:t>24/9/2020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0F3F120-B4BB-44BD-A575-10BD3304D5C6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2492896"/>
            <a:ext cx="7772400" cy="2592288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es-ES" sz="2000" dirty="0"/>
              <a:t>UTILIZACIÓN DE LA ECONOMÍA DEL COMPORTAMIENTO PARA LA MEJORA DEL </a:t>
            </a:r>
            <a:r>
              <a:rPr lang="es-AR" sz="2000" dirty="0"/>
              <a:t>CONTROL INTERNO EN LOS MUNICIPIOS DE LA PROVINCIA DE MISIONES</a:t>
            </a:r>
            <a:br>
              <a:rPr lang="es-AR" sz="1800" dirty="0"/>
            </a:br>
            <a:br>
              <a:rPr lang="es-AR" sz="1800" b="1" dirty="0"/>
            </a:br>
            <a:br>
              <a:rPr lang="es-AR" sz="1800" b="1" dirty="0"/>
            </a:br>
            <a:r>
              <a:rPr lang="es-AR" sz="1800" dirty="0">
                <a:solidFill>
                  <a:schemeClr val="tx1"/>
                </a:solidFill>
              </a:rPr>
              <a:t>Autoras: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 err="1">
                <a:solidFill>
                  <a:schemeClr val="tx1"/>
                </a:solidFill>
              </a:rPr>
              <a:t>Czubarski</a:t>
            </a:r>
            <a:r>
              <a:rPr lang="es-AR" sz="1800" dirty="0">
                <a:solidFill>
                  <a:schemeClr val="tx1"/>
                </a:solidFill>
              </a:rPr>
              <a:t>,  Ana; Paprocki, Letizia; Ramírez,  Alejandra; 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Villamayor </a:t>
            </a:r>
            <a:r>
              <a:rPr lang="es-AR" sz="1800" dirty="0" err="1">
                <a:solidFill>
                  <a:schemeClr val="tx1"/>
                </a:solidFill>
              </a:rPr>
              <a:t>Nercolini</a:t>
            </a:r>
            <a:r>
              <a:rPr lang="es-AR" sz="1800" dirty="0">
                <a:solidFill>
                  <a:schemeClr val="tx1"/>
                </a:solidFill>
              </a:rPr>
              <a:t> Mariana</a:t>
            </a:r>
            <a:br>
              <a:rPr lang="es-AR" sz="1800" dirty="0">
                <a:solidFill>
                  <a:schemeClr val="tx1"/>
                </a:solidFill>
              </a:rPr>
            </a:br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2040" y="6120680"/>
            <a:ext cx="8496944" cy="692696"/>
          </a:xfrm>
        </p:spPr>
        <p:txBody>
          <a:bodyPr>
            <a:normAutofit/>
          </a:bodyPr>
          <a:lstStyle/>
          <a:p>
            <a:pPr algn="ctr"/>
            <a:r>
              <a:rPr lang="es-AR" sz="1800" b="1" dirty="0"/>
              <a:t>23 y 24 de septiembre 2020</a:t>
            </a:r>
          </a:p>
          <a:p>
            <a:pPr algn="ctr"/>
            <a:r>
              <a:rPr lang="es-AR" sz="1800" b="1" dirty="0"/>
              <a:t>Córdoba</a:t>
            </a:r>
            <a:endParaRPr lang="es-A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13750" r="25059" b="63508"/>
          <a:stretch/>
        </p:blipFill>
        <p:spPr bwMode="auto">
          <a:xfrm>
            <a:off x="-70128" y="-27384"/>
            <a:ext cx="92506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13750" r="2118" b="69757"/>
          <a:stretch/>
        </p:blipFill>
        <p:spPr bwMode="auto">
          <a:xfrm>
            <a:off x="2123728" y="5013176"/>
            <a:ext cx="5173568" cy="64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5F609-4BEC-4107-90F4-8493C0E4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66800"/>
          </a:xfrm>
        </p:spPr>
        <p:txBody>
          <a:bodyPr>
            <a:normAutofit/>
          </a:bodyPr>
          <a:lstStyle/>
          <a:p>
            <a:pPr algn="ctr"/>
            <a:r>
              <a:rPr lang="es-AR" sz="3200" dirty="0"/>
              <a:t>Metodología EAST </a:t>
            </a:r>
            <a:br>
              <a:rPr lang="es-AR" sz="3200" dirty="0"/>
            </a:br>
            <a:r>
              <a:rPr lang="es-AR" sz="3200" dirty="0"/>
              <a:t>Simple, Atractivo, Social y a Tiempo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BA34F24-EA8A-45B3-9DEC-4971E9D0A3C2}"/>
              </a:ext>
            </a:extLst>
          </p:cNvPr>
          <p:cNvSpPr/>
          <p:nvPr/>
        </p:nvSpPr>
        <p:spPr>
          <a:xfrm>
            <a:off x="107504" y="2132856"/>
            <a:ext cx="1944216" cy="136815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Por defecto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C79CB90-570A-4161-8344-2E3E4F827D43}"/>
              </a:ext>
            </a:extLst>
          </p:cNvPr>
          <p:cNvSpPr/>
          <p:nvPr/>
        </p:nvSpPr>
        <p:spPr>
          <a:xfrm>
            <a:off x="107504" y="3501008"/>
            <a:ext cx="1944216" cy="136815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Reducir el esfuerzo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BE132E8-1324-484F-82EE-A12B61584019}"/>
              </a:ext>
            </a:extLst>
          </p:cNvPr>
          <p:cNvSpPr/>
          <p:nvPr/>
        </p:nvSpPr>
        <p:spPr>
          <a:xfrm>
            <a:off x="107504" y="4869160"/>
            <a:ext cx="1944216" cy="136815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Simplificar los mensajes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6E8B82-BE80-48B0-AF6D-3B174A59E957}"/>
              </a:ext>
            </a:extLst>
          </p:cNvPr>
          <p:cNvSpPr/>
          <p:nvPr/>
        </p:nvSpPr>
        <p:spPr>
          <a:xfrm>
            <a:off x="2411760" y="2132856"/>
            <a:ext cx="1944216" cy="1368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Atraer atención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F4D6C83-2A23-451E-94BC-9DC0736BB3E3}"/>
              </a:ext>
            </a:extLst>
          </p:cNvPr>
          <p:cNvSpPr/>
          <p:nvPr/>
        </p:nvSpPr>
        <p:spPr>
          <a:xfrm>
            <a:off x="2411760" y="3501008"/>
            <a:ext cx="1944216" cy="1368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Diseño de recompensas y sanciones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B35771F-1BFE-441B-A618-0016574CEF11}"/>
              </a:ext>
            </a:extLst>
          </p:cNvPr>
          <p:cNvSpPr/>
          <p:nvPr/>
        </p:nvSpPr>
        <p:spPr>
          <a:xfrm>
            <a:off x="4644008" y="2132856"/>
            <a:ext cx="1944216" cy="136815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Mostrar norma social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F9E9A91-9341-40B6-B3A6-5907D18D2821}"/>
              </a:ext>
            </a:extLst>
          </p:cNvPr>
          <p:cNvSpPr/>
          <p:nvPr/>
        </p:nvSpPr>
        <p:spPr>
          <a:xfrm>
            <a:off x="4644008" y="3501008"/>
            <a:ext cx="1944216" cy="136815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Usar poder de las redes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71E9F88-D4DC-472C-BE37-ADE3752E0EBE}"/>
              </a:ext>
            </a:extLst>
          </p:cNvPr>
          <p:cNvSpPr/>
          <p:nvPr/>
        </p:nvSpPr>
        <p:spPr>
          <a:xfrm>
            <a:off x="4644008" y="4869160"/>
            <a:ext cx="1944216" cy="136815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Facilitar </a:t>
            </a:r>
            <a:r>
              <a:rPr lang="es-ES" dirty="0" err="1">
                <a:solidFill>
                  <a:sysClr val="windowText" lastClr="000000"/>
                </a:solidFill>
              </a:rPr>
              <a:t>compromi</a:t>
            </a:r>
            <a:r>
              <a:rPr lang="es-ES" dirty="0">
                <a:solidFill>
                  <a:sysClr val="windowText" lastClr="000000"/>
                </a:solidFill>
              </a:rPr>
              <a:t>-</a:t>
            </a:r>
          </a:p>
          <a:p>
            <a:pPr algn="ctr"/>
            <a:r>
              <a:rPr lang="es-ES" dirty="0" err="1">
                <a:solidFill>
                  <a:sysClr val="windowText" lastClr="000000"/>
                </a:solidFill>
              </a:rPr>
              <a:t>sos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8ED0B1F-1637-4599-8588-1615D70D766F}"/>
              </a:ext>
            </a:extLst>
          </p:cNvPr>
          <p:cNvSpPr/>
          <p:nvPr/>
        </p:nvSpPr>
        <p:spPr>
          <a:xfrm>
            <a:off x="6804248" y="2132856"/>
            <a:ext cx="1944216" cy="136815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Personas receptivas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1B76254-C569-4DDF-8BFC-6BA97A96609D}"/>
              </a:ext>
            </a:extLst>
          </p:cNvPr>
          <p:cNvSpPr/>
          <p:nvPr/>
        </p:nvSpPr>
        <p:spPr>
          <a:xfrm>
            <a:off x="6804248" y="3501008"/>
            <a:ext cx="1944216" cy="136815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Beneficios inmediatos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C49C023-07C3-42DD-A8D5-C12FA280D524}"/>
              </a:ext>
            </a:extLst>
          </p:cNvPr>
          <p:cNvSpPr/>
          <p:nvPr/>
        </p:nvSpPr>
        <p:spPr>
          <a:xfrm>
            <a:off x="6804248" y="4869160"/>
            <a:ext cx="1944216" cy="136815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Planear respuestas</a:t>
            </a:r>
          </a:p>
        </p:txBody>
      </p:sp>
    </p:spTree>
    <p:extLst>
      <p:ext uri="{BB962C8B-B14F-4D97-AF65-F5344CB8AC3E}">
        <p14:creationId xmlns:p14="http://schemas.microsoft.com/office/powerpoint/2010/main" val="30313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C7A9-FD0F-4F50-936E-2E257B3F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734351"/>
          </a:xfrm>
        </p:spPr>
        <p:txBody>
          <a:bodyPr>
            <a:normAutofit fontScale="90000"/>
          </a:bodyPr>
          <a:lstStyle/>
          <a:p>
            <a:r>
              <a:rPr lang="es-ES" dirty="0"/>
              <a:t>Implementación de un </a:t>
            </a:r>
            <a:r>
              <a:rPr lang="es-ES" dirty="0" err="1"/>
              <a:t>nudge</a:t>
            </a:r>
            <a:r>
              <a:rPr lang="es-ES" dirty="0"/>
              <a:t> o empujón</a:t>
            </a:r>
            <a:endParaRPr lang="es-AR" dirty="0"/>
          </a:p>
        </p:txBody>
      </p:sp>
      <p:sp>
        <p:nvSpPr>
          <p:cNvPr id="6" name="Forma libre 5"/>
          <p:cNvSpPr/>
          <p:nvPr/>
        </p:nvSpPr>
        <p:spPr>
          <a:xfrm>
            <a:off x="457200" y="1484784"/>
            <a:ext cx="8291264" cy="1553499"/>
          </a:xfrm>
          <a:custGeom>
            <a:avLst/>
            <a:gdLst>
              <a:gd name="connsiteX0" fmla="*/ 0 w 8291264"/>
              <a:gd name="connsiteY0" fmla="*/ 155350 h 1553499"/>
              <a:gd name="connsiteX1" fmla="*/ 155350 w 8291264"/>
              <a:gd name="connsiteY1" fmla="*/ 0 h 1553499"/>
              <a:gd name="connsiteX2" fmla="*/ 8135914 w 8291264"/>
              <a:gd name="connsiteY2" fmla="*/ 0 h 1553499"/>
              <a:gd name="connsiteX3" fmla="*/ 8291264 w 8291264"/>
              <a:gd name="connsiteY3" fmla="*/ 155350 h 1553499"/>
              <a:gd name="connsiteX4" fmla="*/ 8291264 w 8291264"/>
              <a:gd name="connsiteY4" fmla="*/ 1398149 h 1553499"/>
              <a:gd name="connsiteX5" fmla="*/ 8135914 w 8291264"/>
              <a:gd name="connsiteY5" fmla="*/ 1553499 h 1553499"/>
              <a:gd name="connsiteX6" fmla="*/ 155350 w 8291264"/>
              <a:gd name="connsiteY6" fmla="*/ 1553499 h 1553499"/>
              <a:gd name="connsiteX7" fmla="*/ 0 w 8291264"/>
              <a:gd name="connsiteY7" fmla="*/ 1398149 h 1553499"/>
              <a:gd name="connsiteX8" fmla="*/ 0 w 8291264"/>
              <a:gd name="connsiteY8" fmla="*/ 155350 h 155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553499">
                <a:moveTo>
                  <a:pt x="0" y="155350"/>
                </a:moveTo>
                <a:cubicBezTo>
                  <a:pt x="0" y="69553"/>
                  <a:pt x="69553" y="0"/>
                  <a:pt x="155350" y="0"/>
                </a:cubicBezTo>
                <a:lnTo>
                  <a:pt x="8135914" y="0"/>
                </a:lnTo>
                <a:cubicBezTo>
                  <a:pt x="8221711" y="0"/>
                  <a:pt x="8291264" y="69553"/>
                  <a:pt x="8291264" y="155350"/>
                </a:cubicBezTo>
                <a:lnTo>
                  <a:pt x="8291264" y="1398149"/>
                </a:lnTo>
                <a:cubicBezTo>
                  <a:pt x="8291264" y="1483946"/>
                  <a:pt x="8221711" y="1553499"/>
                  <a:pt x="8135914" y="1553499"/>
                </a:cubicBezTo>
                <a:lnTo>
                  <a:pt x="155350" y="1553499"/>
                </a:lnTo>
                <a:cubicBezTo>
                  <a:pt x="69553" y="1553499"/>
                  <a:pt x="0" y="1483946"/>
                  <a:pt x="0" y="1398149"/>
                </a:cubicBezTo>
                <a:lnTo>
                  <a:pt x="0" y="155350"/>
                </a:lnTo>
                <a:close/>
              </a:path>
            </a:pathLst>
          </a:custGeom>
          <a:solidFill>
            <a:srgbClr val="FF66FF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Propósito</a:t>
            </a:r>
            <a:endParaRPr lang="es-AR" sz="21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Aumentar el número de intendentes comprometidos CI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Sensibilización 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600" kern="1200" dirty="0">
                <a:solidFill>
                  <a:schemeClr val="tx1"/>
                </a:solidFill>
              </a:rPr>
              <a:t>Indicadores (conocimientos de objetivos, errores, recursos públicos, imagen institucional)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64298" y="1670130"/>
            <a:ext cx="1658252" cy="1182807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bre 10"/>
          <p:cNvSpPr/>
          <p:nvPr/>
        </p:nvSpPr>
        <p:spPr>
          <a:xfrm>
            <a:off x="457200" y="3145382"/>
            <a:ext cx="8291264" cy="1070987"/>
          </a:xfrm>
          <a:custGeom>
            <a:avLst/>
            <a:gdLst>
              <a:gd name="connsiteX0" fmla="*/ 0 w 8291264"/>
              <a:gd name="connsiteY0" fmla="*/ 107099 h 1070987"/>
              <a:gd name="connsiteX1" fmla="*/ 107099 w 8291264"/>
              <a:gd name="connsiteY1" fmla="*/ 0 h 1070987"/>
              <a:gd name="connsiteX2" fmla="*/ 8184165 w 8291264"/>
              <a:gd name="connsiteY2" fmla="*/ 0 h 1070987"/>
              <a:gd name="connsiteX3" fmla="*/ 8291264 w 8291264"/>
              <a:gd name="connsiteY3" fmla="*/ 107099 h 1070987"/>
              <a:gd name="connsiteX4" fmla="*/ 8291264 w 8291264"/>
              <a:gd name="connsiteY4" fmla="*/ 963888 h 1070987"/>
              <a:gd name="connsiteX5" fmla="*/ 8184165 w 8291264"/>
              <a:gd name="connsiteY5" fmla="*/ 1070987 h 1070987"/>
              <a:gd name="connsiteX6" fmla="*/ 107099 w 8291264"/>
              <a:gd name="connsiteY6" fmla="*/ 1070987 h 1070987"/>
              <a:gd name="connsiteX7" fmla="*/ 0 w 8291264"/>
              <a:gd name="connsiteY7" fmla="*/ 963888 h 1070987"/>
              <a:gd name="connsiteX8" fmla="*/ 0 w 8291264"/>
              <a:gd name="connsiteY8" fmla="*/ 107099 h 10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070987">
                <a:moveTo>
                  <a:pt x="0" y="107099"/>
                </a:moveTo>
                <a:cubicBezTo>
                  <a:pt x="0" y="47950"/>
                  <a:pt x="47950" y="0"/>
                  <a:pt x="107099" y="0"/>
                </a:cubicBezTo>
                <a:lnTo>
                  <a:pt x="8184165" y="0"/>
                </a:lnTo>
                <a:cubicBezTo>
                  <a:pt x="8243314" y="0"/>
                  <a:pt x="8291264" y="47950"/>
                  <a:pt x="8291264" y="107099"/>
                </a:cubicBezTo>
                <a:lnTo>
                  <a:pt x="8291264" y="963888"/>
                </a:lnTo>
                <a:cubicBezTo>
                  <a:pt x="8291264" y="1023037"/>
                  <a:pt x="8243314" y="1070987"/>
                  <a:pt x="8184165" y="1070987"/>
                </a:cubicBezTo>
                <a:lnTo>
                  <a:pt x="107099" y="1070987"/>
                </a:lnTo>
                <a:cubicBezTo>
                  <a:pt x="47950" y="1070987"/>
                  <a:pt x="0" y="1023037"/>
                  <a:pt x="0" y="963888"/>
                </a:cubicBezTo>
                <a:lnTo>
                  <a:pt x="0" y="107099"/>
                </a:lnTo>
                <a:close/>
              </a:path>
            </a:pathLst>
          </a:custGeom>
          <a:solidFill>
            <a:srgbClr val="99FFCC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5513091"/>
              <a:satOff val="8941"/>
              <a:lumOff val="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Contexto</a:t>
            </a:r>
            <a:endParaRPr lang="es-AR" sz="21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Incipiente, informal, acotado a cuestiones contables / financieras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Mayor demanda de actividades y servicios</a:t>
            </a:r>
            <a:endParaRPr lang="es-AR" sz="1600" kern="12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1112" y="3212978"/>
            <a:ext cx="1604624" cy="93579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5681673"/>
              <a:satOff val="6612"/>
              <a:lumOff val="5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 12"/>
          <p:cNvSpPr/>
          <p:nvPr/>
        </p:nvSpPr>
        <p:spPr>
          <a:xfrm>
            <a:off x="457200" y="4323468"/>
            <a:ext cx="8291264" cy="1070987"/>
          </a:xfrm>
          <a:custGeom>
            <a:avLst/>
            <a:gdLst>
              <a:gd name="connsiteX0" fmla="*/ 0 w 8291264"/>
              <a:gd name="connsiteY0" fmla="*/ 107099 h 1070987"/>
              <a:gd name="connsiteX1" fmla="*/ 107099 w 8291264"/>
              <a:gd name="connsiteY1" fmla="*/ 0 h 1070987"/>
              <a:gd name="connsiteX2" fmla="*/ 8184165 w 8291264"/>
              <a:gd name="connsiteY2" fmla="*/ 0 h 1070987"/>
              <a:gd name="connsiteX3" fmla="*/ 8291264 w 8291264"/>
              <a:gd name="connsiteY3" fmla="*/ 107099 h 1070987"/>
              <a:gd name="connsiteX4" fmla="*/ 8291264 w 8291264"/>
              <a:gd name="connsiteY4" fmla="*/ 963888 h 1070987"/>
              <a:gd name="connsiteX5" fmla="*/ 8184165 w 8291264"/>
              <a:gd name="connsiteY5" fmla="*/ 1070987 h 1070987"/>
              <a:gd name="connsiteX6" fmla="*/ 107099 w 8291264"/>
              <a:gd name="connsiteY6" fmla="*/ 1070987 h 1070987"/>
              <a:gd name="connsiteX7" fmla="*/ 0 w 8291264"/>
              <a:gd name="connsiteY7" fmla="*/ 963888 h 1070987"/>
              <a:gd name="connsiteX8" fmla="*/ 0 w 8291264"/>
              <a:gd name="connsiteY8" fmla="*/ 107099 h 10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070987">
                <a:moveTo>
                  <a:pt x="0" y="107099"/>
                </a:moveTo>
                <a:cubicBezTo>
                  <a:pt x="0" y="47950"/>
                  <a:pt x="47950" y="0"/>
                  <a:pt x="107099" y="0"/>
                </a:cubicBezTo>
                <a:lnTo>
                  <a:pt x="8184165" y="0"/>
                </a:lnTo>
                <a:cubicBezTo>
                  <a:pt x="8243314" y="0"/>
                  <a:pt x="8291264" y="47950"/>
                  <a:pt x="8291264" y="107099"/>
                </a:cubicBezTo>
                <a:lnTo>
                  <a:pt x="8291264" y="963888"/>
                </a:lnTo>
                <a:cubicBezTo>
                  <a:pt x="8291264" y="1023037"/>
                  <a:pt x="8243314" y="1070987"/>
                  <a:pt x="8184165" y="1070987"/>
                </a:cubicBezTo>
                <a:lnTo>
                  <a:pt x="107099" y="1070987"/>
                </a:lnTo>
                <a:cubicBezTo>
                  <a:pt x="47950" y="1070987"/>
                  <a:pt x="0" y="1023037"/>
                  <a:pt x="0" y="963888"/>
                </a:cubicBezTo>
                <a:lnTo>
                  <a:pt x="0" y="107099"/>
                </a:lnTo>
                <a:close/>
              </a:path>
            </a:pathLst>
          </a:custGeom>
          <a:solidFill>
            <a:srgbClr val="99FF33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1026182"/>
              <a:satOff val="17881"/>
              <a:lumOff val="1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Diseño de intervención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Metodología EAST (simple, atractivo, social, a tiempo)</a:t>
            </a:r>
            <a:endParaRPr lang="es-AR" sz="1600" kern="12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91112" y="4430567"/>
            <a:ext cx="1604624" cy="856789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11363345"/>
              <a:satOff val="13225"/>
              <a:lumOff val="11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lipse 3">
            <a:hlinkClick r:id="rId5" action="ppaction://hlinksldjump"/>
          </p:cNvPr>
          <p:cNvSpPr/>
          <p:nvPr/>
        </p:nvSpPr>
        <p:spPr>
          <a:xfrm>
            <a:off x="7884368" y="4653136"/>
            <a:ext cx="432048" cy="432048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169194" y="1329227"/>
            <a:ext cx="1873824" cy="3539934"/>
          </a:xfrm>
          <a:prstGeom prst="roundRect">
            <a:avLst/>
          </a:prstGeom>
          <a:solidFill>
            <a:schemeClr val="accent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matte">
            <a:bevelT w="1206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BD5F609-4BEC-4107-90F4-8493C0E4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48679"/>
            <a:ext cx="8712968" cy="648073"/>
          </a:xfrm>
        </p:spPr>
        <p:txBody>
          <a:bodyPr>
            <a:normAutofit/>
          </a:bodyPr>
          <a:lstStyle/>
          <a:p>
            <a:pPr algn="ctr"/>
            <a:r>
              <a:rPr lang="es-AR" sz="3200" dirty="0"/>
              <a:t>Metodología EAST </a:t>
            </a:r>
          </a:p>
        </p:txBody>
      </p:sp>
      <p:sp>
        <p:nvSpPr>
          <p:cNvPr id="10" name="Elipse 9"/>
          <p:cNvSpPr/>
          <p:nvPr/>
        </p:nvSpPr>
        <p:spPr>
          <a:xfrm>
            <a:off x="8306532" y="6165487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64256" y="14080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Simple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2253968" y="1371763"/>
            <a:ext cx="2033068" cy="3539935"/>
          </a:xfrm>
          <a:prstGeom prst="roundRect">
            <a:avLst/>
          </a:prstGeom>
          <a:solidFill>
            <a:srgbClr val="FFCC00">
              <a:alpha val="87843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matte">
            <a:bevelT w="1206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2510552" y="1389832"/>
            <a:ext cx="154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Atractivo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471255" y="1294837"/>
            <a:ext cx="2123999" cy="3616862"/>
          </a:xfrm>
          <a:prstGeom prst="roundRect">
            <a:avLst/>
          </a:prstGeom>
          <a:solidFill>
            <a:srgbClr val="99FF33">
              <a:alpha val="88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206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4686743" y="1411202"/>
            <a:ext cx="154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Social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6779473" y="1247603"/>
            <a:ext cx="2113007" cy="3664095"/>
          </a:xfrm>
          <a:prstGeom prst="roundRect">
            <a:avLst/>
          </a:prstGeom>
          <a:solidFill>
            <a:srgbClr val="66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206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7135015" y="1363969"/>
            <a:ext cx="154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Tiempo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15388" y="2095468"/>
            <a:ext cx="18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Convocatoria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30081" y="2690515"/>
            <a:ext cx="18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Lugar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30081" y="3294057"/>
            <a:ext cx="18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Material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356892" y="2075659"/>
            <a:ext cx="18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Esfera política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403493" y="2555393"/>
            <a:ext cx="1827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es-ES" dirty="0"/>
              <a:t>* Ranking de cumplimiento de objetivos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380786" y="3542592"/>
            <a:ext cx="185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es-ES" dirty="0"/>
              <a:t>* Beneficios adicionales por cooperación intermunicipal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520027" y="2099259"/>
            <a:ext cx="20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Difusión x casos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535996" y="2555393"/>
            <a:ext cx="1973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000" algn="l"/>
              </a:tabLst>
            </a:pPr>
            <a:r>
              <a:rPr lang="es-ES" dirty="0"/>
              <a:t>* Publicación en diarios y redes sociales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542779" y="3546068"/>
            <a:ext cx="207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Difusión x cantidad logros y de integraciones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822891" y="2095468"/>
            <a:ext cx="19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Época de mayor receptividad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822892" y="2717416"/>
            <a:ext cx="204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Promover beneficios a corto plazo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822892" y="3708961"/>
            <a:ext cx="204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Difusión de beneficios políticos</a:t>
            </a:r>
          </a:p>
        </p:txBody>
      </p:sp>
    </p:spTree>
    <p:extLst>
      <p:ext uri="{BB962C8B-B14F-4D97-AF65-F5344CB8AC3E}">
        <p14:creationId xmlns:p14="http://schemas.microsoft.com/office/powerpoint/2010/main" val="13483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C7A9-FD0F-4F50-936E-2E257B3F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734351"/>
          </a:xfrm>
        </p:spPr>
        <p:txBody>
          <a:bodyPr>
            <a:normAutofit fontScale="90000"/>
          </a:bodyPr>
          <a:lstStyle/>
          <a:p>
            <a:r>
              <a:rPr lang="es-ES" dirty="0"/>
              <a:t>Implementación de un </a:t>
            </a:r>
            <a:r>
              <a:rPr lang="es-ES" dirty="0" err="1"/>
              <a:t>nudge</a:t>
            </a:r>
            <a:r>
              <a:rPr lang="es-ES" dirty="0"/>
              <a:t> o empujón</a:t>
            </a:r>
            <a:endParaRPr lang="es-AR" dirty="0"/>
          </a:p>
        </p:txBody>
      </p:sp>
      <p:sp>
        <p:nvSpPr>
          <p:cNvPr id="6" name="Forma libre 5"/>
          <p:cNvSpPr/>
          <p:nvPr/>
        </p:nvSpPr>
        <p:spPr>
          <a:xfrm>
            <a:off x="457200" y="1484784"/>
            <a:ext cx="8291264" cy="1553499"/>
          </a:xfrm>
          <a:custGeom>
            <a:avLst/>
            <a:gdLst>
              <a:gd name="connsiteX0" fmla="*/ 0 w 8291264"/>
              <a:gd name="connsiteY0" fmla="*/ 155350 h 1553499"/>
              <a:gd name="connsiteX1" fmla="*/ 155350 w 8291264"/>
              <a:gd name="connsiteY1" fmla="*/ 0 h 1553499"/>
              <a:gd name="connsiteX2" fmla="*/ 8135914 w 8291264"/>
              <a:gd name="connsiteY2" fmla="*/ 0 h 1553499"/>
              <a:gd name="connsiteX3" fmla="*/ 8291264 w 8291264"/>
              <a:gd name="connsiteY3" fmla="*/ 155350 h 1553499"/>
              <a:gd name="connsiteX4" fmla="*/ 8291264 w 8291264"/>
              <a:gd name="connsiteY4" fmla="*/ 1398149 h 1553499"/>
              <a:gd name="connsiteX5" fmla="*/ 8135914 w 8291264"/>
              <a:gd name="connsiteY5" fmla="*/ 1553499 h 1553499"/>
              <a:gd name="connsiteX6" fmla="*/ 155350 w 8291264"/>
              <a:gd name="connsiteY6" fmla="*/ 1553499 h 1553499"/>
              <a:gd name="connsiteX7" fmla="*/ 0 w 8291264"/>
              <a:gd name="connsiteY7" fmla="*/ 1398149 h 1553499"/>
              <a:gd name="connsiteX8" fmla="*/ 0 w 8291264"/>
              <a:gd name="connsiteY8" fmla="*/ 155350 h 155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553499">
                <a:moveTo>
                  <a:pt x="0" y="155350"/>
                </a:moveTo>
                <a:cubicBezTo>
                  <a:pt x="0" y="69553"/>
                  <a:pt x="69553" y="0"/>
                  <a:pt x="155350" y="0"/>
                </a:cubicBezTo>
                <a:lnTo>
                  <a:pt x="8135914" y="0"/>
                </a:lnTo>
                <a:cubicBezTo>
                  <a:pt x="8221711" y="0"/>
                  <a:pt x="8291264" y="69553"/>
                  <a:pt x="8291264" y="155350"/>
                </a:cubicBezTo>
                <a:lnTo>
                  <a:pt x="8291264" y="1398149"/>
                </a:lnTo>
                <a:cubicBezTo>
                  <a:pt x="8291264" y="1483946"/>
                  <a:pt x="8221711" y="1553499"/>
                  <a:pt x="8135914" y="1553499"/>
                </a:cubicBezTo>
                <a:lnTo>
                  <a:pt x="155350" y="1553499"/>
                </a:lnTo>
                <a:cubicBezTo>
                  <a:pt x="69553" y="1553499"/>
                  <a:pt x="0" y="1483946"/>
                  <a:pt x="0" y="1398149"/>
                </a:cubicBezTo>
                <a:lnTo>
                  <a:pt x="0" y="155350"/>
                </a:lnTo>
                <a:close/>
              </a:path>
            </a:pathLst>
          </a:custGeom>
          <a:solidFill>
            <a:srgbClr val="FF66FF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Propósito</a:t>
            </a:r>
            <a:endParaRPr lang="es-AR" sz="21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Aumentar el número de intendentes comprometidos CI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Sensibilización 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600" kern="1200" dirty="0">
                <a:solidFill>
                  <a:schemeClr val="tx1"/>
                </a:solidFill>
              </a:rPr>
              <a:t>Indicadores (conocimientos de objetivos, errores, recursos públicos, imagen institucional)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64298" y="1670130"/>
            <a:ext cx="1658252" cy="1182807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bre 10"/>
          <p:cNvSpPr/>
          <p:nvPr/>
        </p:nvSpPr>
        <p:spPr>
          <a:xfrm>
            <a:off x="457200" y="3145382"/>
            <a:ext cx="8291264" cy="1070987"/>
          </a:xfrm>
          <a:custGeom>
            <a:avLst/>
            <a:gdLst>
              <a:gd name="connsiteX0" fmla="*/ 0 w 8291264"/>
              <a:gd name="connsiteY0" fmla="*/ 107099 h 1070987"/>
              <a:gd name="connsiteX1" fmla="*/ 107099 w 8291264"/>
              <a:gd name="connsiteY1" fmla="*/ 0 h 1070987"/>
              <a:gd name="connsiteX2" fmla="*/ 8184165 w 8291264"/>
              <a:gd name="connsiteY2" fmla="*/ 0 h 1070987"/>
              <a:gd name="connsiteX3" fmla="*/ 8291264 w 8291264"/>
              <a:gd name="connsiteY3" fmla="*/ 107099 h 1070987"/>
              <a:gd name="connsiteX4" fmla="*/ 8291264 w 8291264"/>
              <a:gd name="connsiteY4" fmla="*/ 963888 h 1070987"/>
              <a:gd name="connsiteX5" fmla="*/ 8184165 w 8291264"/>
              <a:gd name="connsiteY5" fmla="*/ 1070987 h 1070987"/>
              <a:gd name="connsiteX6" fmla="*/ 107099 w 8291264"/>
              <a:gd name="connsiteY6" fmla="*/ 1070987 h 1070987"/>
              <a:gd name="connsiteX7" fmla="*/ 0 w 8291264"/>
              <a:gd name="connsiteY7" fmla="*/ 963888 h 1070987"/>
              <a:gd name="connsiteX8" fmla="*/ 0 w 8291264"/>
              <a:gd name="connsiteY8" fmla="*/ 107099 h 10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070987">
                <a:moveTo>
                  <a:pt x="0" y="107099"/>
                </a:moveTo>
                <a:cubicBezTo>
                  <a:pt x="0" y="47950"/>
                  <a:pt x="47950" y="0"/>
                  <a:pt x="107099" y="0"/>
                </a:cubicBezTo>
                <a:lnTo>
                  <a:pt x="8184165" y="0"/>
                </a:lnTo>
                <a:cubicBezTo>
                  <a:pt x="8243314" y="0"/>
                  <a:pt x="8291264" y="47950"/>
                  <a:pt x="8291264" y="107099"/>
                </a:cubicBezTo>
                <a:lnTo>
                  <a:pt x="8291264" y="963888"/>
                </a:lnTo>
                <a:cubicBezTo>
                  <a:pt x="8291264" y="1023037"/>
                  <a:pt x="8243314" y="1070987"/>
                  <a:pt x="8184165" y="1070987"/>
                </a:cubicBezTo>
                <a:lnTo>
                  <a:pt x="107099" y="1070987"/>
                </a:lnTo>
                <a:cubicBezTo>
                  <a:pt x="47950" y="1070987"/>
                  <a:pt x="0" y="1023037"/>
                  <a:pt x="0" y="963888"/>
                </a:cubicBezTo>
                <a:lnTo>
                  <a:pt x="0" y="107099"/>
                </a:lnTo>
                <a:close/>
              </a:path>
            </a:pathLst>
          </a:custGeom>
          <a:solidFill>
            <a:srgbClr val="99FFCC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5513091"/>
              <a:satOff val="8941"/>
              <a:lumOff val="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Contexto</a:t>
            </a:r>
            <a:endParaRPr lang="es-AR" sz="21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Incipiente, informal, acotado a cuestiones contables / financieras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Mayor demanda de actividades y servicios</a:t>
            </a:r>
            <a:endParaRPr lang="es-AR" sz="1600" kern="12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1112" y="3212978"/>
            <a:ext cx="1604624" cy="93579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5681673"/>
              <a:satOff val="6612"/>
              <a:lumOff val="5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 12"/>
          <p:cNvSpPr/>
          <p:nvPr/>
        </p:nvSpPr>
        <p:spPr>
          <a:xfrm>
            <a:off x="457200" y="4323468"/>
            <a:ext cx="8291264" cy="1070987"/>
          </a:xfrm>
          <a:custGeom>
            <a:avLst/>
            <a:gdLst>
              <a:gd name="connsiteX0" fmla="*/ 0 w 8291264"/>
              <a:gd name="connsiteY0" fmla="*/ 107099 h 1070987"/>
              <a:gd name="connsiteX1" fmla="*/ 107099 w 8291264"/>
              <a:gd name="connsiteY1" fmla="*/ 0 h 1070987"/>
              <a:gd name="connsiteX2" fmla="*/ 8184165 w 8291264"/>
              <a:gd name="connsiteY2" fmla="*/ 0 h 1070987"/>
              <a:gd name="connsiteX3" fmla="*/ 8291264 w 8291264"/>
              <a:gd name="connsiteY3" fmla="*/ 107099 h 1070987"/>
              <a:gd name="connsiteX4" fmla="*/ 8291264 w 8291264"/>
              <a:gd name="connsiteY4" fmla="*/ 963888 h 1070987"/>
              <a:gd name="connsiteX5" fmla="*/ 8184165 w 8291264"/>
              <a:gd name="connsiteY5" fmla="*/ 1070987 h 1070987"/>
              <a:gd name="connsiteX6" fmla="*/ 107099 w 8291264"/>
              <a:gd name="connsiteY6" fmla="*/ 1070987 h 1070987"/>
              <a:gd name="connsiteX7" fmla="*/ 0 w 8291264"/>
              <a:gd name="connsiteY7" fmla="*/ 963888 h 1070987"/>
              <a:gd name="connsiteX8" fmla="*/ 0 w 8291264"/>
              <a:gd name="connsiteY8" fmla="*/ 107099 h 10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070987">
                <a:moveTo>
                  <a:pt x="0" y="107099"/>
                </a:moveTo>
                <a:cubicBezTo>
                  <a:pt x="0" y="47950"/>
                  <a:pt x="47950" y="0"/>
                  <a:pt x="107099" y="0"/>
                </a:cubicBezTo>
                <a:lnTo>
                  <a:pt x="8184165" y="0"/>
                </a:lnTo>
                <a:cubicBezTo>
                  <a:pt x="8243314" y="0"/>
                  <a:pt x="8291264" y="47950"/>
                  <a:pt x="8291264" y="107099"/>
                </a:cubicBezTo>
                <a:lnTo>
                  <a:pt x="8291264" y="963888"/>
                </a:lnTo>
                <a:cubicBezTo>
                  <a:pt x="8291264" y="1023037"/>
                  <a:pt x="8243314" y="1070987"/>
                  <a:pt x="8184165" y="1070987"/>
                </a:cubicBezTo>
                <a:lnTo>
                  <a:pt x="107099" y="1070987"/>
                </a:lnTo>
                <a:cubicBezTo>
                  <a:pt x="47950" y="1070987"/>
                  <a:pt x="0" y="1023037"/>
                  <a:pt x="0" y="963888"/>
                </a:cubicBezTo>
                <a:lnTo>
                  <a:pt x="0" y="107099"/>
                </a:lnTo>
                <a:close/>
              </a:path>
            </a:pathLst>
          </a:custGeom>
          <a:solidFill>
            <a:srgbClr val="99FF33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1026182"/>
              <a:satOff val="17881"/>
              <a:lumOff val="1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Diseño de intervención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Metodología EAST (simple, atractivo, social, a tiempo)</a:t>
            </a:r>
            <a:endParaRPr lang="es-AR" sz="1600" kern="12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91112" y="4430567"/>
            <a:ext cx="1604624" cy="856789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11363345"/>
              <a:satOff val="13225"/>
              <a:lumOff val="11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>
            <a:off x="457200" y="5501554"/>
            <a:ext cx="8291264" cy="1070987"/>
          </a:xfrm>
          <a:custGeom>
            <a:avLst/>
            <a:gdLst>
              <a:gd name="connsiteX0" fmla="*/ 0 w 8291264"/>
              <a:gd name="connsiteY0" fmla="*/ 107099 h 1070987"/>
              <a:gd name="connsiteX1" fmla="*/ 107099 w 8291264"/>
              <a:gd name="connsiteY1" fmla="*/ 0 h 1070987"/>
              <a:gd name="connsiteX2" fmla="*/ 8184165 w 8291264"/>
              <a:gd name="connsiteY2" fmla="*/ 0 h 1070987"/>
              <a:gd name="connsiteX3" fmla="*/ 8291264 w 8291264"/>
              <a:gd name="connsiteY3" fmla="*/ 107099 h 1070987"/>
              <a:gd name="connsiteX4" fmla="*/ 8291264 w 8291264"/>
              <a:gd name="connsiteY4" fmla="*/ 963888 h 1070987"/>
              <a:gd name="connsiteX5" fmla="*/ 8184165 w 8291264"/>
              <a:gd name="connsiteY5" fmla="*/ 1070987 h 1070987"/>
              <a:gd name="connsiteX6" fmla="*/ 107099 w 8291264"/>
              <a:gd name="connsiteY6" fmla="*/ 1070987 h 1070987"/>
              <a:gd name="connsiteX7" fmla="*/ 0 w 8291264"/>
              <a:gd name="connsiteY7" fmla="*/ 963888 h 1070987"/>
              <a:gd name="connsiteX8" fmla="*/ 0 w 8291264"/>
              <a:gd name="connsiteY8" fmla="*/ 107099 h 10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070987">
                <a:moveTo>
                  <a:pt x="0" y="107099"/>
                </a:moveTo>
                <a:cubicBezTo>
                  <a:pt x="0" y="47950"/>
                  <a:pt x="47950" y="0"/>
                  <a:pt x="107099" y="0"/>
                </a:cubicBezTo>
                <a:lnTo>
                  <a:pt x="8184165" y="0"/>
                </a:lnTo>
                <a:cubicBezTo>
                  <a:pt x="8243314" y="0"/>
                  <a:pt x="8291264" y="47950"/>
                  <a:pt x="8291264" y="107099"/>
                </a:cubicBezTo>
                <a:lnTo>
                  <a:pt x="8291264" y="963888"/>
                </a:lnTo>
                <a:cubicBezTo>
                  <a:pt x="8291264" y="1023037"/>
                  <a:pt x="8243314" y="1070987"/>
                  <a:pt x="8184165" y="1070987"/>
                </a:cubicBezTo>
                <a:lnTo>
                  <a:pt x="107099" y="1070987"/>
                </a:lnTo>
                <a:cubicBezTo>
                  <a:pt x="47950" y="1070987"/>
                  <a:pt x="0" y="1023037"/>
                  <a:pt x="0" y="963888"/>
                </a:cubicBezTo>
                <a:lnTo>
                  <a:pt x="0" y="107099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6539272"/>
              <a:satOff val="26822"/>
              <a:lumOff val="1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5361" tIns="80010" rIns="80011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>
                <a:solidFill>
                  <a:schemeClr val="tx1"/>
                </a:solidFill>
              </a:rPr>
              <a:t>Evaluar el impacto</a:t>
            </a:r>
            <a:endParaRPr lang="es-AR" sz="21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>
                <a:solidFill>
                  <a:schemeClr val="tx1"/>
                </a:solidFill>
              </a:rPr>
              <a:t>Experimento controlado aleatorio - Municipios de 1º </a:t>
            </a:r>
            <a:r>
              <a:rPr lang="es-ES" sz="1600" kern="1200" dirty="0" err="1">
                <a:solidFill>
                  <a:schemeClr val="tx1"/>
                </a:solidFill>
              </a:rPr>
              <a:t>categ</a:t>
            </a:r>
            <a:r>
              <a:rPr lang="es-ES" sz="1600" kern="1200" dirty="0">
                <a:solidFill>
                  <a:schemeClr val="tx1"/>
                </a:solidFill>
              </a:rPr>
              <a:t>.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dirty="0">
                <a:solidFill>
                  <a:schemeClr val="tx1"/>
                </a:solidFill>
              </a:rPr>
              <a:t>Grupo experimental (4) y grupo de control (6)</a:t>
            </a:r>
            <a:endParaRPr lang="es-AR" sz="1600" kern="1200" dirty="0">
              <a:solidFill>
                <a:schemeClr val="tx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AR" sz="1600" kern="1200" dirty="0">
              <a:solidFill>
                <a:schemeClr val="tx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807133" y="5608653"/>
            <a:ext cx="1172583" cy="856789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7045017"/>
              <a:satOff val="19837"/>
              <a:lumOff val="168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lipse 3">
            <a:hlinkClick r:id="rId6" action="ppaction://hlinksldjump"/>
          </p:cNvPr>
          <p:cNvSpPr/>
          <p:nvPr/>
        </p:nvSpPr>
        <p:spPr>
          <a:xfrm>
            <a:off x="7884368" y="4653136"/>
            <a:ext cx="432048" cy="432048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7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s-ES" dirty="0"/>
              <a:t>Conclusión</a:t>
            </a:r>
            <a:endParaRPr lang="es-AR" dirty="0"/>
          </a:p>
        </p:txBody>
      </p:sp>
      <p:grpSp>
        <p:nvGrpSpPr>
          <p:cNvPr id="18" name="Grupo 17"/>
          <p:cNvGrpSpPr/>
          <p:nvPr/>
        </p:nvGrpSpPr>
        <p:grpSpPr>
          <a:xfrm>
            <a:off x="3911781" y="2072637"/>
            <a:ext cx="931449" cy="1165739"/>
            <a:chOff x="4932040" y="2918041"/>
            <a:chExt cx="1584176" cy="1616666"/>
          </a:xfrm>
        </p:grpSpPr>
        <p:pic>
          <p:nvPicPr>
            <p:cNvPr id="12" name="Imagen 11" descr="Las publicaciones periódicas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" r="5811" b="58177"/>
            <a:stretch/>
          </p:blipFill>
          <p:spPr bwMode="auto">
            <a:xfrm>
              <a:off x="4932040" y="3564667"/>
              <a:ext cx="1584176" cy="697221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Guía de Instagram: como difundir tu producto y marca | TicNegocios.es |  Cámara Valencia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5" t="18703" r="10727" b="9563"/>
            <a:stretch/>
          </p:blipFill>
          <p:spPr bwMode="auto">
            <a:xfrm>
              <a:off x="5220072" y="3913277"/>
              <a:ext cx="1296144" cy="621430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 descr="Curso Como Persuadir A Los Demas (: - $ 148.00 en Mercado Libre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8" r="38784" b="62864"/>
            <a:stretch/>
          </p:blipFill>
          <p:spPr bwMode="auto">
            <a:xfrm>
              <a:off x="5292080" y="2918041"/>
              <a:ext cx="864096" cy="638392"/>
            </a:xfrm>
            <a:prstGeom prst="rect">
              <a:avLst/>
            </a:prstGeom>
            <a:noFill/>
            <a:ln>
              <a:noFill/>
            </a:ln>
            <a:effectLst>
              <a:softEdge rad="381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Imagen 14" descr="Dominio Medios - ¿Como persuadir e influir en los demás? - Enrique  Delgadill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1080120" cy="98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Pensamiento Administrativo: Los 5 componentes del Control Interno según el  marco COSO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916" r="13254" b="3900"/>
          <a:stretch/>
        </p:blipFill>
        <p:spPr bwMode="auto">
          <a:xfrm>
            <a:off x="7002743" y="2113753"/>
            <a:ext cx="1354281" cy="883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6973685" y="3101184"/>
            <a:ext cx="1537860" cy="734351"/>
            <a:chOff x="7148940" y="4111362"/>
            <a:chExt cx="1537860" cy="734351"/>
          </a:xfrm>
        </p:grpSpPr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0BBAC7A9-FD0F-4F50-936E-2E257B3FA63A}"/>
                </a:ext>
              </a:extLst>
            </p:cNvPr>
            <p:cNvSpPr txBox="1">
              <a:spLocks/>
            </p:cNvSpPr>
            <p:nvPr/>
          </p:nvSpPr>
          <p:spPr>
            <a:xfrm>
              <a:off x="7148940" y="4111362"/>
              <a:ext cx="1044116" cy="734351"/>
            </a:xfrm>
            <a:prstGeom prst="rect">
              <a:avLst/>
            </a:prstGeom>
          </p:spPr>
          <p:txBody>
            <a:bodyPr vert="horz" anchor="ctr">
              <a:normAutofit fontScale="82500"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400" dirty="0"/>
                <a:t>Control interno</a:t>
              </a:r>
              <a:endParaRPr lang="es-AR" sz="2400" dirty="0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809" y="4280676"/>
              <a:ext cx="514991" cy="395724"/>
            </a:xfrm>
            <a:prstGeom prst="rect">
              <a:avLst/>
            </a:prstGeom>
          </p:spPr>
        </p:pic>
      </p:grpSp>
      <p:sp>
        <p:nvSpPr>
          <p:cNvPr id="24" name="Más 23"/>
          <p:cNvSpPr/>
          <p:nvPr/>
        </p:nvSpPr>
        <p:spPr>
          <a:xfrm>
            <a:off x="1763688" y="2364737"/>
            <a:ext cx="432048" cy="387109"/>
          </a:xfrm>
          <a:prstGeom prst="mathPlus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ás 24"/>
          <p:cNvSpPr/>
          <p:nvPr/>
        </p:nvSpPr>
        <p:spPr>
          <a:xfrm>
            <a:off x="3347864" y="2364737"/>
            <a:ext cx="432048" cy="387109"/>
          </a:xfrm>
          <a:prstGeom prst="mathPlus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 descr="Curso Como Persuadir A Los Demas (: - $ 148.00 en Mercado Libr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5" t="45061" r="32380"/>
          <a:stretch/>
        </p:blipFill>
        <p:spPr bwMode="auto">
          <a:xfrm>
            <a:off x="2349531" y="2204864"/>
            <a:ext cx="926325" cy="840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Boca de urna»: sólo se difundirán terminado el comicio – AD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t="6306" r="12978"/>
          <a:stretch/>
        </p:blipFill>
        <p:spPr bwMode="auto">
          <a:xfrm>
            <a:off x="5457801" y="2157272"/>
            <a:ext cx="901313" cy="9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ás 27"/>
          <p:cNvSpPr/>
          <p:nvPr/>
        </p:nvSpPr>
        <p:spPr>
          <a:xfrm>
            <a:off x="4889600" y="2364736"/>
            <a:ext cx="432048" cy="387109"/>
          </a:xfrm>
          <a:prstGeom prst="mathPlus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Igual que 26"/>
          <p:cNvSpPr/>
          <p:nvPr/>
        </p:nvSpPr>
        <p:spPr>
          <a:xfrm>
            <a:off x="6516216" y="2411627"/>
            <a:ext cx="283776" cy="293325"/>
          </a:xfrm>
          <a:prstGeom prst="mathEqual">
            <a:avLst/>
          </a:prstGeom>
          <a:solidFill>
            <a:srgbClr val="00B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Rectángulo: esquinas redondeadas 5">
            <a:extLst>
              <a:ext uri="{FF2B5EF4-FFF2-40B4-BE49-F238E27FC236}">
                <a16:creationId xmlns:a16="http://schemas.microsoft.com/office/drawing/2014/main" id="{21E385F7-AD3C-4DE5-AE2C-A731A3FBAB0F}"/>
              </a:ext>
            </a:extLst>
          </p:cNvPr>
          <p:cNvSpPr/>
          <p:nvPr/>
        </p:nvSpPr>
        <p:spPr>
          <a:xfrm>
            <a:off x="525978" y="4115976"/>
            <a:ext cx="8160822" cy="161728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es-ES" sz="2400" dirty="0"/>
              <a:t>Aplicando un empujón con metodología correcta, puede lograr mejorar los mecanismos de control interno en beneficio de la gestión municipal.</a:t>
            </a:r>
          </a:p>
        </p:txBody>
      </p:sp>
    </p:spTree>
    <p:extLst>
      <p:ext uri="{BB962C8B-B14F-4D97-AF65-F5344CB8AC3E}">
        <p14:creationId xmlns:p14="http://schemas.microsoft.com/office/powerpoint/2010/main" val="3808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2492896"/>
            <a:ext cx="7772400" cy="2592288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es-ES" sz="2000" dirty="0"/>
              <a:t>UTILIZACIÓN DE LA ECONOMÍA DEL COMPORTAMIENTO PARA LA MEJORA DEL </a:t>
            </a:r>
            <a:r>
              <a:rPr lang="es-AR" sz="2000" dirty="0"/>
              <a:t>CONTROL INTERNO EN LOS MUNICIPIOS DE LA PROVINCIA DE MISIONES</a:t>
            </a:r>
            <a:br>
              <a:rPr lang="es-AR" sz="1800" dirty="0"/>
            </a:br>
            <a:br>
              <a:rPr lang="es-AR" sz="1800" b="1" dirty="0"/>
            </a:br>
            <a:br>
              <a:rPr lang="es-AR" sz="1800" b="1" dirty="0"/>
            </a:br>
            <a:r>
              <a:rPr lang="es-AR" sz="1800" dirty="0">
                <a:solidFill>
                  <a:schemeClr val="tx1"/>
                </a:solidFill>
              </a:rPr>
              <a:t>Autoras: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 err="1">
                <a:solidFill>
                  <a:schemeClr val="tx1"/>
                </a:solidFill>
              </a:rPr>
              <a:t>Czubarski</a:t>
            </a:r>
            <a:r>
              <a:rPr lang="es-AR" sz="1800" dirty="0">
                <a:solidFill>
                  <a:schemeClr val="tx1"/>
                </a:solidFill>
              </a:rPr>
              <a:t>,  Ana; Paprocki, Letizia; Ramírez,  Alejandra; 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Villamayor </a:t>
            </a:r>
            <a:r>
              <a:rPr lang="es-AR" sz="1800" dirty="0" err="1">
                <a:solidFill>
                  <a:schemeClr val="tx1"/>
                </a:solidFill>
              </a:rPr>
              <a:t>Nercolini</a:t>
            </a:r>
            <a:r>
              <a:rPr lang="es-AR" sz="1800" dirty="0">
                <a:solidFill>
                  <a:schemeClr val="tx1"/>
                </a:solidFill>
              </a:rPr>
              <a:t> Mariana</a:t>
            </a:r>
            <a:br>
              <a:rPr lang="es-AR" sz="1800" dirty="0">
                <a:solidFill>
                  <a:schemeClr val="tx1"/>
                </a:solidFill>
              </a:rPr>
            </a:br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2040" y="6120680"/>
            <a:ext cx="8496944" cy="692696"/>
          </a:xfrm>
        </p:spPr>
        <p:txBody>
          <a:bodyPr>
            <a:normAutofit/>
          </a:bodyPr>
          <a:lstStyle/>
          <a:p>
            <a:pPr algn="ctr"/>
            <a:r>
              <a:rPr lang="es-AR" sz="1800" b="1" dirty="0"/>
              <a:t>23 y 24 de septiembre 2020</a:t>
            </a:r>
          </a:p>
          <a:p>
            <a:pPr algn="ctr"/>
            <a:r>
              <a:rPr lang="es-AR" sz="1800" b="1" dirty="0"/>
              <a:t>Córdoba</a:t>
            </a:r>
            <a:endParaRPr lang="es-A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13750" r="25059" b="63508"/>
          <a:stretch/>
        </p:blipFill>
        <p:spPr bwMode="auto">
          <a:xfrm>
            <a:off x="-70128" y="-27384"/>
            <a:ext cx="92506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13750" r="2118" b="69757"/>
          <a:stretch/>
        </p:blipFill>
        <p:spPr bwMode="auto">
          <a:xfrm>
            <a:off x="2123728" y="5013176"/>
            <a:ext cx="5173568" cy="64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8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Objetivo del presente trabajo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8579296" cy="28083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ES" dirty="0"/>
              <a:t>Elaborar una propuesta de mejora del control interno en los municipios</a:t>
            </a:r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r>
              <a:rPr lang="es-ES" dirty="0"/>
              <a:t>teniendo en cuenta los argumentos de la economía del comportamiento</a:t>
            </a:r>
          </a:p>
        </p:txBody>
      </p:sp>
    </p:spTree>
    <p:extLst>
      <p:ext uri="{BB962C8B-B14F-4D97-AF65-F5344CB8AC3E}">
        <p14:creationId xmlns:p14="http://schemas.microsoft.com/office/powerpoint/2010/main" val="28955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633AE49-5824-4A02-8A25-48EF1874C8BF}"/>
              </a:ext>
            </a:extLst>
          </p:cNvPr>
          <p:cNvSpPr/>
          <p:nvPr/>
        </p:nvSpPr>
        <p:spPr>
          <a:xfrm>
            <a:off x="5220072" y="2441650"/>
            <a:ext cx="3326242" cy="1062200"/>
          </a:xfrm>
          <a:prstGeom prst="roundRect">
            <a:avLst/>
          </a:prstGeom>
          <a:solidFill>
            <a:srgbClr val="81F8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proponer mejoras en la implementación del este tipo de control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1E385F7-AD3C-4DE5-AE2C-A731A3FBAB0F}"/>
              </a:ext>
            </a:extLst>
          </p:cNvPr>
          <p:cNvSpPr/>
          <p:nvPr/>
        </p:nvSpPr>
        <p:spPr>
          <a:xfrm>
            <a:off x="2214616" y="5530552"/>
            <a:ext cx="4320480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ysClr val="windowText" lastClr="000000"/>
                </a:solidFill>
              </a:rPr>
              <a:t>Trabajo de Investigación FCE </a:t>
            </a:r>
            <a:r>
              <a:rPr lang="es-ES" sz="1600" dirty="0" err="1">
                <a:solidFill>
                  <a:sysClr val="windowText" lastClr="000000"/>
                </a:solidFill>
              </a:rPr>
              <a:t>UNaM</a:t>
            </a:r>
            <a:endParaRPr lang="es-ES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es-ES" sz="1600" dirty="0">
                <a:solidFill>
                  <a:sysClr val="windowText" lastClr="000000"/>
                </a:solidFill>
              </a:rPr>
              <a:t>El control Interno en los municipios de la Provincia de Misiones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8E4CCA-E893-4C58-AC7C-42159FF79FEB}"/>
              </a:ext>
            </a:extLst>
          </p:cNvPr>
          <p:cNvSpPr/>
          <p:nvPr/>
        </p:nvSpPr>
        <p:spPr>
          <a:xfrm>
            <a:off x="395535" y="2479252"/>
            <a:ext cx="2866447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Analizar aspectos sobresalientes de la economía del comportamiento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Metodología a emplear</a:t>
            </a:r>
            <a:endParaRPr lang="es-A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DE4577C-3B7B-49C4-AD86-1887325A41CE}"/>
              </a:ext>
            </a:extLst>
          </p:cNvPr>
          <p:cNvSpPr/>
          <p:nvPr/>
        </p:nvSpPr>
        <p:spPr>
          <a:xfrm>
            <a:off x="2394636" y="3802360"/>
            <a:ext cx="396044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ysClr val="windowText" lastClr="000000"/>
                </a:solidFill>
              </a:rPr>
              <a:t>Antecedentes</a:t>
            </a:r>
            <a:endParaRPr lang="es-AR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FF430FF-A1A0-48A6-8003-5C9AA0E0FAF9}"/>
              </a:ext>
            </a:extLst>
          </p:cNvPr>
          <p:cNvSpPr/>
          <p:nvPr/>
        </p:nvSpPr>
        <p:spPr>
          <a:xfrm>
            <a:off x="3798792" y="2922266"/>
            <a:ext cx="57606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07504" y="1488052"/>
            <a:ext cx="8579296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None/>
            </a:pPr>
            <a:r>
              <a:rPr lang="es-ES" sz="2400" dirty="0"/>
              <a:t>Análisis de la situación actual del control interno en los municipios</a:t>
            </a:r>
          </a:p>
        </p:txBody>
      </p:sp>
      <p:sp>
        <p:nvSpPr>
          <p:cNvPr id="13" name="Flecha: a la derecha 7">
            <a:extLst>
              <a:ext uri="{FF2B5EF4-FFF2-40B4-BE49-F238E27FC236}">
                <a16:creationId xmlns:a16="http://schemas.microsoft.com/office/drawing/2014/main" id="{7FF430FF-A1A0-48A6-8003-5C9AA0E0FAF9}"/>
              </a:ext>
            </a:extLst>
          </p:cNvPr>
          <p:cNvSpPr/>
          <p:nvPr/>
        </p:nvSpPr>
        <p:spPr>
          <a:xfrm rot="5400000">
            <a:off x="3965104" y="5050782"/>
            <a:ext cx="57606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2" grpId="0"/>
      <p:bldP spid="4" grpId="0" animBg="1"/>
      <p:bldP spid="8" grpId="0" animBg="1"/>
      <p:bldP spid="10" grpId="0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2" y="301264"/>
            <a:ext cx="8229600" cy="1080295"/>
          </a:xfrm>
        </p:spPr>
        <p:txBody>
          <a:bodyPr/>
          <a:lstStyle/>
          <a:p>
            <a:r>
              <a:rPr lang="es-ES" dirty="0"/>
              <a:t>Planteo del Problema</a:t>
            </a:r>
            <a:endParaRPr lang="en-US" dirty="0"/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B5656EA2-6A6C-4965-8BC3-164F534F25AF}"/>
              </a:ext>
            </a:extLst>
          </p:cNvPr>
          <p:cNvSpPr/>
          <p:nvPr/>
        </p:nvSpPr>
        <p:spPr>
          <a:xfrm>
            <a:off x="751958" y="1436445"/>
            <a:ext cx="593734" cy="593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2F798C6A-698E-4B5E-BF73-F3027415351D}"/>
              </a:ext>
            </a:extLst>
          </p:cNvPr>
          <p:cNvSpPr txBox="1"/>
          <p:nvPr/>
        </p:nvSpPr>
        <p:spPr>
          <a:xfrm>
            <a:off x="1366820" y="1480519"/>
            <a:ext cx="2877871" cy="4149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77 Municipios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42" y="301264"/>
            <a:ext cx="8229600" cy="1080295"/>
          </a:xfrm>
        </p:spPr>
        <p:txBody>
          <a:bodyPr/>
          <a:lstStyle/>
          <a:p>
            <a:r>
              <a:rPr lang="es-ES" dirty="0"/>
              <a:t>Planteo del Problema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39024" y="1401040"/>
            <a:ext cx="3665862" cy="1646005"/>
            <a:chOff x="457200" y="1258354"/>
            <a:chExt cx="4032448" cy="1810606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1992981"/>
              <a:ext cx="4032448" cy="1075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Los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municipios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no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poseen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determinación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normativa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ni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aplicación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práctica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1844824"/>
              <a:ext cx="4032448" cy="122413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47642" y="1258354"/>
              <a:ext cx="653107" cy="763029"/>
              <a:chOff x="6947372" y="5143201"/>
              <a:chExt cx="1157020" cy="135175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988545" y="6037753"/>
                <a:ext cx="1074674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23990" y="1306834"/>
              <a:ext cx="3165658" cy="4564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ontrol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interno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8829" y="1436445"/>
            <a:ext cx="3665862" cy="1646006"/>
            <a:chOff x="457200" y="1258353"/>
            <a:chExt cx="4032448" cy="1810607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1992981"/>
              <a:ext cx="4032448" cy="1075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Control es fundamental para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lograr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transparencia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administración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1844824"/>
              <a:ext cx="4032448" cy="122413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47642" y="1258353"/>
              <a:ext cx="653107" cy="763028"/>
              <a:chOff x="6947372" y="5143202"/>
              <a:chExt cx="1157020" cy="135175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988545" y="6037753"/>
                <a:ext cx="1074674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947372" y="5143202"/>
                <a:ext cx="1157020" cy="11570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23990" y="1306834"/>
              <a:ext cx="3165658" cy="4564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77 Municipios</a:t>
              </a:r>
              <a:endParaRPr lang="es-A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39024" y="3549585"/>
            <a:ext cx="3665862" cy="1646005"/>
            <a:chOff x="457200" y="1258354"/>
            <a:chExt cx="4032448" cy="1810606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1992981"/>
              <a:ext cx="4032448" cy="1075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Utilizando economía del comportamiento se pueden logar efectivas y concretas mejoras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" y="1844824"/>
              <a:ext cx="4032448" cy="122413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7642" y="1258354"/>
              <a:ext cx="653107" cy="763029"/>
              <a:chOff x="6947372" y="5143201"/>
              <a:chExt cx="1157020" cy="135175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988545" y="6037753"/>
                <a:ext cx="1074674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323990" y="1306834"/>
              <a:ext cx="3165658" cy="4564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Control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Interno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8829" y="3549585"/>
            <a:ext cx="3665862" cy="1646005"/>
            <a:chOff x="457200" y="1258354"/>
            <a:chExt cx="4032448" cy="1810606"/>
          </a:xfrm>
        </p:grpSpPr>
        <p:sp>
          <p:nvSpPr>
            <p:cNvPr id="25" name="TextBox 24"/>
            <p:cNvSpPr txBox="1"/>
            <p:nvPr/>
          </p:nvSpPr>
          <p:spPr>
            <a:xfrm>
              <a:off x="457200" y="1992981"/>
              <a:ext cx="4032448" cy="1075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Promueve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eficiencia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eficacia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transparencia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economía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mitigando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sz="1800" dirty="0">
                  <a:latin typeface="Arial" panose="020B0604020202020204" pitchFamily="34" charset="0"/>
                  <a:cs typeface="Arial" panose="020B0604020202020204" pitchFamily="34" charset="0"/>
                </a:rPr>
                <a:t>irregularidades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" y="1844824"/>
              <a:ext cx="4032448" cy="122413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7642" y="1258354"/>
              <a:ext cx="653107" cy="763029"/>
              <a:chOff x="6947372" y="5143201"/>
              <a:chExt cx="1157020" cy="135175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988545" y="6037753"/>
                <a:ext cx="1074674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323990" y="1306834"/>
              <a:ext cx="3165658" cy="4564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Control de </a:t>
              </a:r>
              <a:r>
                <a:rPr lang="es-AR" dirty="0">
                  <a:latin typeface="Arial" panose="020B0604020202020204" pitchFamily="34" charset="0"/>
                  <a:cs typeface="Arial" panose="020B0604020202020204" pitchFamily="34" charset="0"/>
                </a:rPr>
                <a:t>gestión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2441453" y="1706182"/>
            <a:ext cx="4536504" cy="296486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: esquinas redondeadas 4">
            <a:extLst>
              <a:ext uri="{FF2B5EF4-FFF2-40B4-BE49-F238E27FC236}">
                <a16:creationId xmlns:a16="http://schemas.microsoft.com/office/drawing/2014/main" id="{CB8E4CCA-E893-4C58-AC7C-42159FF79FEB}"/>
              </a:ext>
            </a:extLst>
          </p:cNvPr>
          <p:cNvSpPr/>
          <p:nvPr/>
        </p:nvSpPr>
        <p:spPr>
          <a:xfrm>
            <a:off x="3635896" y="1323093"/>
            <a:ext cx="201622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ysClr val="windowText" lastClr="000000"/>
                </a:solidFill>
              </a:rPr>
              <a:t>Aspecto normativo</a:t>
            </a:r>
            <a:endParaRPr lang="es-A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29208" y="599689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 interno en municipios de Misiones</a:t>
            </a:r>
            <a:endParaRPr lang="es-AR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: esquinas redondeadas 5">
            <a:extLst>
              <a:ext uri="{FF2B5EF4-FFF2-40B4-BE49-F238E27FC236}">
                <a16:creationId xmlns:a16="http://schemas.microsoft.com/office/drawing/2014/main" id="{21E385F7-AD3C-4DE5-AE2C-A731A3FBAB0F}"/>
              </a:ext>
            </a:extLst>
          </p:cNvPr>
          <p:cNvSpPr/>
          <p:nvPr/>
        </p:nvSpPr>
        <p:spPr>
          <a:xfrm>
            <a:off x="755576" y="2494524"/>
            <a:ext cx="2880320" cy="78711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Ley XV N° 5 Orgánica de Municipalidades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1E385F7-AD3C-4DE5-AE2C-A731A3FBAB0F}"/>
              </a:ext>
            </a:extLst>
          </p:cNvPr>
          <p:cNvSpPr/>
          <p:nvPr/>
        </p:nvSpPr>
        <p:spPr>
          <a:xfrm>
            <a:off x="5652120" y="2494524"/>
            <a:ext cx="2880320" cy="787113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Cartas Orgánicas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633AE49-5824-4A02-8A25-48EF1874C8BF}"/>
              </a:ext>
            </a:extLst>
          </p:cNvPr>
          <p:cNvSpPr/>
          <p:nvPr/>
        </p:nvSpPr>
        <p:spPr>
          <a:xfrm>
            <a:off x="1619672" y="4250635"/>
            <a:ext cx="2520280" cy="7835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Visión tradicional del control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8" name="Rectángulo: esquinas redondeadas 6">
            <a:extLst>
              <a:ext uri="{FF2B5EF4-FFF2-40B4-BE49-F238E27FC236}">
                <a16:creationId xmlns:a16="http://schemas.microsoft.com/office/drawing/2014/main" id="{4633AE49-5824-4A02-8A25-48EF1874C8BF}"/>
              </a:ext>
            </a:extLst>
          </p:cNvPr>
          <p:cNvSpPr/>
          <p:nvPr/>
        </p:nvSpPr>
        <p:spPr>
          <a:xfrm>
            <a:off x="5508104" y="4159155"/>
            <a:ext cx="2520280" cy="9497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Enfoque de sistema de gestión por resultados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EBF87D-FA49-4CB5-A2E3-A2F0DE2AB44A}"/>
              </a:ext>
            </a:extLst>
          </p:cNvPr>
          <p:cNvSpPr txBox="1"/>
          <p:nvPr/>
        </p:nvSpPr>
        <p:spPr>
          <a:xfrm>
            <a:off x="4788024" y="550184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Preventivo – de riesgo integral – importancia a controles blandos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5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4">
            <a:extLst>
              <a:ext uri="{FF2B5EF4-FFF2-40B4-BE49-F238E27FC236}">
                <a16:creationId xmlns:a16="http://schemas.microsoft.com/office/drawing/2014/main" id="{CB8E4CCA-E893-4C58-AC7C-42159FF79FEB}"/>
              </a:ext>
            </a:extLst>
          </p:cNvPr>
          <p:cNvSpPr/>
          <p:nvPr/>
        </p:nvSpPr>
        <p:spPr>
          <a:xfrm>
            <a:off x="3275856" y="908720"/>
            <a:ext cx="3672408" cy="9537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ysClr val="windowText" lastClr="000000"/>
                </a:solidFill>
              </a:rPr>
              <a:t>Implementación del control interno</a:t>
            </a:r>
            <a:endParaRPr lang="es-A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E132E8-1324-484F-82EE-A12B61584019}"/>
              </a:ext>
            </a:extLst>
          </p:cNvPr>
          <p:cNvSpPr/>
          <p:nvPr/>
        </p:nvSpPr>
        <p:spPr>
          <a:xfrm>
            <a:off x="611560" y="1700808"/>
            <a:ext cx="2520280" cy="129614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Entrevistas a funcionarios municipales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87624" y="3284984"/>
            <a:ext cx="6769693" cy="266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100"/>
              </a:lnSpc>
              <a:buFontTx/>
              <a:buChar char="-"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 de Informe COSO</a:t>
            </a:r>
          </a:p>
          <a:p>
            <a:pPr marL="285750" indent="-285750">
              <a:lnSpc>
                <a:spcPts val="4100"/>
              </a:lnSpc>
              <a:buFontTx/>
              <a:buChar char="-"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de control interno que se implementa</a:t>
            </a:r>
          </a:p>
          <a:p>
            <a:pPr marL="285750" indent="-285750">
              <a:lnSpc>
                <a:spcPts val="4100"/>
              </a:lnSpc>
              <a:buFontTx/>
              <a:buChar char="-"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Realización de control de gestión</a:t>
            </a:r>
          </a:p>
          <a:p>
            <a:pPr marL="285750" indent="-285750">
              <a:lnSpc>
                <a:spcPts val="4100"/>
              </a:lnSpc>
              <a:buFontTx/>
              <a:buChar char="-"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en función de objetivos y metas</a:t>
            </a:r>
          </a:p>
          <a:p>
            <a:pPr marL="285750" indent="-285750">
              <a:lnSpc>
                <a:spcPts val="4100"/>
              </a:lnSpc>
              <a:buFontTx/>
              <a:buChar char="-"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de desempeño para evaluación</a:t>
            </a:r>
          </a:p>
        </p:txBody>
      </p:sp>
      <p:sp>
        <p:nvSpPr>
          <p:cNvPr id="7" name="Rectángulo: esquinas redondeadas 4">
            <a:extLst>
              <a:ext uri="{FF2B5EF4-FFF2-40B4-BE49-F238E27FC236}">
                <a16:creationId xmlns:a16="http://schemas.microsoft.com/office/drawing/2014/main" id="{CB8E4CCA-E893-4C58-AC7C-42159FF79FEB}"/>
              </a:ext>
            </a:extLst>
          </p:cNvPr>
          <p:cNvSpPr/>
          <p:nvPr/>
        </p:nvSpPr>
        <p:spPr>
          <a:xfrm>
            <a:off x="6156176" y="2380607"/>
            <a:ext cx="2376264" cy="32776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Situación real</a:t>
            </a:r>
            <a:endParaRPr lang="es-A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2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633AE49-5824-4A02-8A25-48EF1874C8BF}"/>
              </a:ext>
            </a:extLst>
          </p:cNvPr>
          <p:cNvSpPr/>
          <p:nvPr/>
        </p:nvSpPr>
        <p:spPr>
          <a:xfrm>
            <a:off x="3707904" y="5165718"/>
            <a:ext cx="2664296" cy="1062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Cambios en el entorno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1E385F7-AD3C-4DE5-AE2C-A731A3FBAB0F}"/>
              </a:ext>
            </a:extLst>
          </p:cNvPr>
          <p:cNvSpPr/>
          <p:nvPr/>
        </p:nvSpPr>
        <p:spPr>
          <a:xfrm>
            <a:off x="4067944" y="3429000"/>
            <a:ext cx="4320480" cy="1066800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No siempre buscan maximizar beneficios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8E4CCA-E893-4C58-AC7C-42159FF79FEB}"/>
              </a:ext>
            </a:extLst>
          </p:cNvPr>
          <p:cNvSpPr/>
          <p:nvPr/>
        </p:nvSpPr>
        <p:spPr>
          <a:xfrm>
            <a:off x="452895" y="3764321"/>
            <a:ext cx="2376264" cy="1066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Contexto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s-ES" dirty="0"/>
              <a:t>Economía del comportamiento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16832"/>
            <a:ext cx="8579296" cy="1066800"/>
          </a:xfrm>
        </p:spPr>
        <p:txBody>
          <a:bodyPr>
            <a:normAutofit/>
          </a:bodyPr>
          <a:lstStyle/>
          <a:p>
            <a:r>
              <a:rPr lang="es-ES" dirty="0"/>
              <a:t>Busca comprender el comportamiento humano al momento de la toma de decisiones económicas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DE4577C-3B7B-49C4-AD86-1887325A41CE}"/>
              </a:ext>
            </a:extLst>
          </p:cNvPr>
          <p:cNvSpPr/>
          <p:nvPr/>
        </p:nvSpPr>
        <p:spPr>
          <a:xfrm>
            <a:off x="2267744" y="4242934"/>
            <a:ext cx="3960440" cy="1066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ysClr val="windowText" lastClr="000000"/>
                </a:solidFill>
              </a:rPr>
              <a:t>Preferencias de los individuos</a:t>
            </a:r>
            <a:endParaRPr lang="es-AR" dirty="0">
              <a:solidFill>
                <a:sysClr val="windowText" lastClr="000000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FF430FF-A1A0-48A6-8003-5C9AA0E0FAF9}"/>
              </a:ext>
            </a:extLst>
          </p:cNvPr>
          <p:cNvSpPr/>
          <p:nvPr/>
        </p:nvSpPr>
        <p:spPr>
          <a:xfrm>
            <a:off x="6588224" y="5597766"/>
            <a:ext cx="576064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EBF87D-FA49-4CB5-A2E3-A2F0DE2AB44A}"/>
              </a:ext>
            </a:extLst>
          </p:cNvPr>
          <p:cNvSpPr txBox="1"/>
          <p:nvPr/>
        </p:nvSpPr>
        <p:spPr>
          <a:xfrm>
            <a:off x="7380312" y="530973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Nudge</a:t>
            </a:r>
            <a:r>
              <a:rPr lang="es-ES" dirty="0"/>
              <a:t> </a:t>
            </a:r>
          </a:p>
          <a:p>
            <a:r>
              <a:rPr lang="es-ES" dirty="0"/>
              <a:t>o empujón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16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2" grpId="0"/>
      <p:bldP spid="3" grpId="0" build="p"/>
      <p:bldP spid="4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C7A9-FD0F-4F50-936E-2E257B3F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1066800"/>
          </a:xfrm>
        </p:spPr>
        <p:txBody>
          <a:bodyPr/>
          <a:lstStyle/>
          <a:p>
            <a:r>
              <a:rPr lang="es-ES" dirty="0"/>
              <a:t>Diseño de un </a:t>
            </a:r>
            <a:r>
              <a:rPr lang="es-ES" dirty="0" err="1"/>
              <a:t>nudge</a:t>
            </a:r>
            <a:r>
              <a:rPr lang="es-ES" dirty="0"/>
              <a:t> o empujón</a:t>
            </a:r>
            <a:endParaRPr lang="es-AR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4C352962-71BB-462A-896D-A36ADE07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73770"/>
              </p:ext>
            </p:extLst>
          </p:nvPr>
        </p:nvGraphicFramePr>
        <p:xfrm>
          <a:off x="457200" y="1772816"/>
          <a:ext cx="8291264" cy="48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l propósito de marca">
            <a:extLst>
              <a:ext uri="{FF2B5EF4-FFF2-40B4-BE49-F238E27FC236}">
                <a16:creationId xmlns:a16="http://schemas.microsoft.com/office/drawing/2014/main" id="{C3500336-A379-4E4B-B9FC-04D8AA6F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9" y="1916832"/>
            <a:ext cx="1638317" cy="8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portancia del contexto para la experiencia de usuario | 4R Soluciones  | Diseño, Desarrollo y Programación Web &amp; Mobile">
            <a:extLst>
              <a:ext uri="{FF2B5EF4-FFF2-40B4-BE49-F238E27FC236}">
                <a16:creationId xmlns:a16="http://schemas.microsoft.com/office/drawing/2014/main" id="{B10EDAEC-4F57-4E78-8AA7-C244B666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537386" cy="8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vención psicosocial en salud mental - La Mente es Maravillosa">
            <a:extLst>
              <a:ext uri="{FF2B5EF4-FFF2-40B4-BE49-F238E27FC236}">
                <a16:creationId xmlns:a16="http://schemas.microsoft.com/office/drawing/2014/main" id="{C81FE6FE-A150-46A8-BCC2-566E96F63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0" y="4365105"/>
            <a:ext cx="1490596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pacto de la Investigación de Mercados | edX">
            <a:extLst>
              <a:ext uri="{FF2B5EF4-FFF2-40B4-BE49-F238E27FC236}">
                <a16:creationId xmlns:a16="http://schemas.microsoft.com/office/drawing/2014/main" id="{D328926C-C779-4807-BCB3-B9E5062C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74969"/>
            <a:ext cx="1575312" cy="8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2569</TotalTime>
  <Words>702</Words>
  <Application>Microsoft Office PowerPoint</Application>
  <PresentationFormat>Presentación en pantalla (4:3)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Trebuchet MS</vt:lpstr>
      <vt:lpstr>Wingdings 2</vt:lpstr>
      <vt:lpstr>Urbano</vt:lpstr>
      <vt:lpstr>UTILIZACIÓN DE LA ECONOMÍA DEL COMPORTAMIENTO PARA LA MEJORA DEL CONTROL INTERNO EN LOS MUNICIPIOS DE LA PROVINCIA DE MISIONES   Autoras: Czubarski,  Ana; Paprocki, Letizia; Ramírez,  Alejandra;  Villamayor Nercolini Mariana </vt:lpstr>
      <vt:lpstr>Objetivo del presente trabajo</vt:lpstr>
      <vt:lpstr>Metodología a emplear</vt:lpstr>
      <vt:lpstr>Planteo del Problema</vt:lpstr>
      <vt:lpstr>Planteo del Problema</vt:lpstr>
      <vt:lpstr>Presentación de PowerPoint</vt:lpstr>
      <vt:lpstr>Presentación de PowerPoint</vt:lpstr>
      <vt:lpstr>Economía del comportamiento</vt:lpstr>
      <vt:lpstr>Diseño de un nudge o empujón</vt:lpstr>
      <vt:lpstr>Metodología EAST  Simple, Atractivo, Social y a Tiempo</vt:lpstr>
      <vt:lpstr>Implementación de un nudge o empujón</vt:lpstr>
      <vt:lpstr>Metodología EAST </vt:lpstr>
      <vt:lpstr>Implementación de un nudge o empujón</vt:lpstr>
      <vt:lpstr>Conclusión</vt:lpstr>
      <vt:lpstr>UTILIZACIÓN DE LA ECONOMÍA DEL COMPORTAMIENTO PARA LA MEJORA DEL CONTROL INTERNO EN LOS MUNICIPIOS DE LA PROVINCIA DE MISIONES   Autoras: Czubarski,  Ana; Paprocki, Letizia; Ramírez,  Alejandra;  Villamayor Nercolini Mariana 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Facundo Aquino</cp:lastModifiedBy>
  <cp:revision>149</cp:revision>
  <dcterms:created xsi:type="dcterms:W3CDTF">2017-08-31T15:16:59Z</dcterms:created>
  <dcterms:modified xsi:type="dcterms:W3CDTF">2020-09-24T16:54:04Z</dcterms:modified>
</cp:coreProperties>
</file>